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317" r:id="rId2"/>
    <p:sldId id="318" r:id="rId3"/>
    <p:sldId id="259" r:id="rId4"/>
    <p:sldId id="260" r:id="rId5"/>
    <p:sldId id="261" r:id="rId6"/>
    <p:sldId id="262" r:id="rId7"/>
    <p:sldId id="316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313" r:id="rId16"/>
    <p:sldId id="270" r:id="rId17"/>
    <p:sldId id="271" r:id="rId18"/>
    <p:sldId id="272" r:id="rId19"/>
    <p:sldId id="274" r:id="rId20"/>
    <p:sldId id="273" r:id="rId21"/>
    <p:sldId id="257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6" r:id="rId53"/>
    <p:sldId id="307" r:id="rId54"/>
    <p:sldId id="305" r:id="rId55"/>
    <p:sldId id="308" r:id="rId56"/>
    <p:sldId id="309" r:id="rId57"/>
    <p:sldId id="310" r:id="rId5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1" autoAdjust="0"/>
    <p:restoredTop sz="99420" autoAdjust="0"/>
  </p:normalViewPr>
  <p:slideViewPr>
    <p:cSldViewPr>
      <p:cViewPr varScale="1">
        <p:scale>
          <a:sx n="91" d="100"/>
          <a:sy n="91" d="100"/>
        </p:scale>
        <p:origin x="-125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34"/>
    </p:cViewPr>
  </p:sorterViewPr>
  <p:notesViewPr>
    <p:cSldViewPr>
      <p:cViewPr varScale="1">
        <p:scale>
          <a:sx n="69" d="100"/>
          <a:sy n="69" d="100"/>
        </p:scale>
        <p:origin x="-327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D79787-E7B2-43BB-B120-769BF0A34495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0C2EE-25BF-47D7-9065-B5C847E882B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C2EE-25BF-47D7-9065-B5C847E882BC}" type="slidenum">
              <a:rPr lang="it-IT" smtClean="0"/>
              <a:pPr/>
              <a:t>55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ED69-4179-4118-B2A4-562C88AE1E1F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9D7C-EB52-479B-BBD8-D9853FBE8DD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ED69-4179-4118-B2A4-562C88AE1E1F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9D7C-EB52-479B-BBD8-D9853FBE8DD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ED69-4179-4118-B2A4-562C88AE1E1F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9D7C-EB52-479B-BBD8-D9853FBE8DD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ED69-4179-4118-B2A4-562C88AE1E1F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9D7C-EB52-479B-BBD8-D9853FBE8DD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ED69-4179-4118-B2A4-562C88AE1E1F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9D7C-EB52-479B-BBD8-D9853FBE8DD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ED69-4179-4118-B2A4-562C88AE1E1F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9D7C-EB52-479B-BBD8-D9853FBE8DD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ED69-4179-4118-B2A4-562C88AE1E1F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9D7C-EB52-479B-BBD8-D9853FBE8DD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ED69-4179-4118-B2A4-562C88AE1E1F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9D7C-EB52-479B-BBD8-D9853FBE8DD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ED69-4179-4118-B2A4-562C88AE1E1F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9D7C-EB52-479B-BBD8-D9853FBE8DD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ED69-4179-4118-B2A4-562C88AE1E1F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9D7C-EB52-479B-BBD8-D9853FBE8DD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ED69-4179-4118-B2A4-562C88AE1E1F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9D7C-EB52-479B-BBD8-D9853FBE8DD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7ED69-4179-4118-B2A4-562C88AE1E1F}" type="datetimeFigureOut">
              <a:rPr lang="it-IT" smtClean="0"/>
              <a:pPr/>
              <a:t>12/03/2011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89D7C-EB52-479B-BBD8-D9853FBE8DD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20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hp\Desktop\Immagin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0" y="333375"/>
            <a:ext cx="8191500" cy="6191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hp\Desktop\Immagin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0" y="361950"/>
            <a:ext cx="8191500" cy="6134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282" y="142852"/>
            <a:ext cx="80724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it-IT" sz="2400" b="1" dirty="0" smtClean="0">
                <a:solidFill>
                  <a:srgbClr val="0070C0"/>
                </a:solidFill>
              </a:rPr>
              <a:t>Cosa sono i trattamenti a calendario?</a:t>
            </a:r>
          </a:p>
          <a:p>
            <a:pPr marL="457200" indent="-457200"/>
            <a:endParaRPr lang="it-IT" sz="2400" b="1" dirty="0" smtClean="0"/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Quelli consigliati sulla base delle fasi lunari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Quelli effettuati a date fisse uguali ogni anno</a:t>
            </a:r>
          </a:p>
        </p:txBody>
      </p:sp>
      <p:sp>
        <p:nvSpPr>
          <p:cNvPr id="4" name="Rettangolo 3"/>
          <p:cNvSpPr/>
          <p:nvPr/>
        </p:nvSpPr>
        <p:spPr>
          <a:xfrm>
            <a:off x="285720" y="2928934"/>
            <a:ext cx="84296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2</a:t>
            </a:r>
            <a:r>
              <a:rPr lang="it-IT" sz="2400" b="1" dirty="0" smtClean="0">
                <a:solidFill>
                  <a:srgbClr val="002060"/>
                </a:solidFill>
              </a:rPr>
              <a:t>. </a:t>
            </a:r>
            <a:r>
              <a:rPr lang="it-IT" sz="2400" b="1" dirty="0" smtClean="0">
                <a:solidFill>
                  <a:srgbClr val="0070C0"/>
                </a:solidFill>
              </a:rPr>
              <a:t>E’ corretto eseguire i trattamenti fitosanitari a calendario seguendo esclusivamente le fasi fenologiche?</a:t>
            </a:r>
          </a:p>
          <a:p>
            <a:endParaRPr lang="it-IT" sz="2400" b="1" dirty="0" smtClean="0"/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No, perché non si è certi che il parassita sia presente o abbia raggiunto un livello di reale dannosità per la coltura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Sì perché così si è sicuri di colpire in tempo l’avversità da combattere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Sì ma solo se si usano prodotti insetticidi o acaricidi</a:t>
            </a:r>
            <a:endParaRPr lang="it-IT" sz="24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51520" y="1589891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Quelli effettuati a scopo cautelativo in momenti fenologici</a:t>
            </a:r>
          </a:p>
          <a:p>
            <a:r>
              <a:rPr lang="it-IT" sz="2400" dirty="0" smtClean="0"/>
              <a:t>prestabiliti senza tenere conto della presenza del parassita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allAtOnce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71472" y="428605"/>
            <a:ext cx="78581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3. </a:t>
            </a:r>
            <a:r>
              <a:rPr lang="it-IT" sz="2400" b="1" dirty="0" smtClean="0">
                <a:solidFill>
                  <a:srgbClr val="0070C0"/>
                </a:solidFill>
              </a:rPr>
              <a:t>Cosa si intende per lotta guidata?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L’eliminazione di tutti gli insetti dalle colture agrarie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L’esecuzione dei trattamenti a turni fissi sulla base dell’andamento climatico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L’esecuzione dei trattamenti solo nei casi che il danno previsto superi il costo del trattamento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571472" y="3155952"/>
            <a:ext cx="721523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4. </a:t>
            </a:r>
            <a:r>
              <a:rPr lang="it-IT" sz="2400" b="1" dirty="0" smtClean="0">
                <a:solidFill>
                  <a:srgbClr val="0070C0"/>
                </a:solidFill>
              </a:rPr>
              <a:t>Cosa si intende per lotta biologica?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La totale abolizione dell’impiego di prodotti  fitosanitari molto tossici, </a:t>
            </a:r>
            <a:r>
              <a:rPr lang="it-IT" sz="2400" dirty="0" err="1" smtClean="0"/>
              <a:t>tossici</a:t>
            </a:r>
            <a:r>
              <a:rPr lang="it-IT" sz="2400" dirty="0" smtClean="0"/>
              <a:t> e nocivi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L’uso esclusivo di antagonisti naturali per il contenimento degli organismi dannosi alle colture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L’impiego di prodotti fitosanitari selettivi che non eliminano gli insetti utili</a:t>
            </a:r>
          </a:p>
          <a:p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14348" y="642918"/>
            <a:ext cx="80010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5. </a:t>
            </a:r>
            <a:r>
              <a:rPr lang="it-IT" sz="2400" b="1" dirty="0" smtClean="0">
                <a:solidFill>
                  <a:srgbClr val="0070C0"/>
                </a:solidFill>
              </a:rPr>
              <a:t>Che cosa si intende per agricoltura biologica?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Una tecnica agricola in cui non si esegue mai nessun tipo</a:t>
            </a:r>
          </a:p>
          <a:p>
            <a:r>
              <a:rPr lang="it-IT" sz="2400" dirty="0" smtClean="0"/>
              <a:t>di trattamento contro le avversità delle piante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Una tecnica agricola in cui, per la difesa delle colture,</a:t>
            </a:r>
          </a:p>
          <a:p>
            <a:r>
              <a:rPr lang="it-IT" sz="2400" dirty="0" smtClean="0"/>
              <a:t>si impiegano solo prodotti irritanti o non classificati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Un sistema di produzione compatibile con l’ambiente che per la difesa delle colture si basa sull’abolizione delle sostanze chimiche di sintesi</a:t>
            </a:r>
            <a:endParaRPr lang="it-IT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142852"/>
            <a:ext cx="1071570" cy="921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ttangolo 2"/>
          <p:cNvSpPr/>
          <p:nvPr/>
        </p:nvSpPr>
        <p:spPr>
          <a:xfrm>
            <a:off x="714348" y="3978196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6. </a:t>
            </a:r>
            <a:r>
              <a:rPr lang="it-IT" sz="2400" b="1" dirty="0" smtClean="0">
                <a:solidFill>
                  <a:srgbClr val="0070C0"/>
                </a:solidFill>
              </a:rPr>
              <a:t>Cosa si intende per lotta integrata?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sz="2400" dirty="0" smtClean="0"/>
              <a:t>l’utilizzo integrato di prodotti anticrittogamici selettivi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la difesa delle colture che impiega mezzi chimici, biologici, agronomici, fisici, biotecnologici e genetici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la difesa delle colture che impiega sostanze chimiche non prodotte per sintesi</a:t>
            </a:r>
            <a:endParaRPr lang="it-IT" sz="2400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6000768"/>
            <a:ext cx="1054226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571472" y="214290"/>
            <a:ext cx="72866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7. </a:t>
            </a:r>
            <a:r>
              <a:rPr lang="it-IT" sz="2400" b="1" dirty="0" smtClean="0">
                <a:solidFill>
                  <a:srgbClr val="0070C0"/>
                </a:solidFill>
              </a:rPr>
              <a:t>Secondo la nuova normativa come vengono chiamati i preparati destinati a proteggere vegetali e ad eliminare le piante indesiderate?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fitofarmaci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prodotti fitosanitari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pesticidi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500034" y="3013076"/>
            <a:ext cx="82153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8. </a:t>
            </a:r>
            <a:r>
              <a:rPr lang="it-IT" sz="2400" b="1" dirty="0" smtClean="0">
                <a:solidFill>
                  <a:srgbClr val="0070C0"/>
                </a:solidFill>
              </a:rPr>
              <a:t>Che cosa sono i prodotti fitosanitari?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tutti i prodotti che si impiegano per la difesa delle piante, delle derrate alimentari, il diserbo delle coltivazioni o che favoriscono o regolano le produzioni vegetali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gli insetticidi e fungicidi utilizzati per la difesa delle piante e delle derrate alimentari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i prodotti per la difesa della piante ed il diserbo classificati come molto tossici, </a:t>
            </a:r>
            <a:r>
              <a:rPr lang="it-IT" sz="2400" dirty="0" err="1" smtClean="0"/>
              <a:t>tossici</a:t>
            </a:r>
            <a:r>
              <a:rPr lang="it-IT" sz="2400" dirty="0" smtClean="0"/>
              <a:t> nocivi</a:t>
            </a:r>
            <a:endParaRPr lang="it-IT" sz="2400" dirty="0"/>
          </a:p>
        </p:txBody>
      </p:sp>
      <p:pic>
        <p:nvPicPr>
          <p:cNvPr id="52225" name="Picture 1" descr="C:\Users\hp\Pictures\immagini varie da internet\Bigalise[1]calibro 30-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1357298"/>
            <a:ext cx="1643064" cy="1643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1934" y="0"/>
            <a:ext cx="648908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/>
          <p:nvPr/>
        </p:nvSpPr>
        <p:spPr>
          <a:xfrm>
            <a:off x="3714744" y="129581"/>
            <a:ext cx="164307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3200" b="1" dirty="0" err="1" smtClean="0"/>
              <a:t>Insettin</a:t>
            </a:r>
            <a:endParaRPr lang="it-IT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42910" y="357166"/>
            <a:ext cx="82868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9. </a:t>
            </a:r>
            <a:r>
              <a:rPr lang="it-IT" sz="2400" b="1" dirty="0" smtClean="0">
                <a:solidFill>
                  <a:srgbClr val="0070C0"/>
                </a:solidFill>
              </a:rPr>
              <a:t>Che cosa si intende per sostanza attiva?</a:t>
            </a:r>
          </a:p>
          <a:p>
            <a:endParaRPr lang="it-IT" sz="2400" b="1" dirty="0" smtClean="0"/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il residuo massimo consentito sugli alimenti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la sostanza contenuta in un prodotto fitosanitario che agisce contro l’avversità da combattere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>
                <a:solidFill>
                  <a:srgbClr val="C00000"/>
                </a:solidFill>
              </a:rPr>
              <a:t> </a:t>
            </a:r>
            <a:r>
              <a:rPr lang="it-IT" sz="2400" dirty="0" smtClean="0"/>
              <a:t>un prodotto che può essere acquistato solamente da chi possiede il patentino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714348" y="3500438"/>
            <a:ext cx="807249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10. </a:t>
            </a:r>
            <a:r>
              <a:rPr lang="it-IT" sz="2400" b="1" dirty="0" smtClean="0">
                <a:solidFill>
                  <a:srgbClr val="0070C0"/>
                </a:solidFill>
              </a:rPr>
              <a:t>Perché è importante conoscere l’attività della sostanza attiva?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perché specifica se il prodotto è nocivo agli insetti ed acari utili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perché indirizza l’agricoltore nella scelta del prodotto in relazione all’avversità da combattere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perché indica la quantità minima necessaria per combattere i parassiti</a:t>
            </a:r>
            <a:endParaRPr lang="it-IT" sz="2400" dirty="0"/>
          </a:p>
        </p:txBody>
      </p:sp>
      <p:pic>
        <p:nvPicPr>
          <p:cNvPr id="5" name="Immagin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34" y="2643182"/>
            <a:ext cx="135732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8596" y="642918"/>
            <a:ext cx="79296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11. </a:t>
            </a:r>
            <a:r>
              <a:rPr lang="it-IT" sz="2400" b="1" dirty="0" smtClean="0">
                <a:solidFill>
                  <a:srgbClr val="0070C0"/>
                </a:solidFill>
              </a:rPr>
              <a:t>Che cosa sono i coadiuvanti?</a:t>
            </a:r>
          </a:p>
          <a:p>
            <a:endParaRPr lang="it-IT" sz="2400" b="1" dirty="0" smtClean="0"/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sostanze che riducono l’efficacia di un prodotto fitosanitario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sostanze che completano o rafforzano l’azione di un prodotto fitosanitario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>
                <a:solidFill>
                  <a:srgbClr val="002060"/>
                </a:solidFill>
              </a:rPr>
              <a:t> </a:t>
            </a:r>
            <a:r>
              <a:rPr lang="it-IT" sz="2400" dirty="0" smtClean="0"/>
              <a:t>sostanze che prolungano il tempo di sicurezza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571472" y="3397939"/>
            <a:ext cx="81439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12. </a:t>
            </a:r>
            <a:r>
              <a:rPr lang="it-IT" sz="2400" b="1" dirty="0" smtClean="0">
                <a:solidFill>
                  <a:srgbClr val="0070C0"/>
                </a:solidFill>
              </a:rPr>
              <a:t>Che cosa sono i </a:t>
            </a:r>
            <a:r>
              <a:rPr lang="it-IT" sz="2400" b="1" dirty="0" err="1" smtClean="0">
                <a:solidFill>
                  <a:srgbClr val="0070C0"/>
                </a:solidFill>
              </a:rPr>
              <a:t>coformulanti</a:t>
            </a:r>
            <a:r>
              <a:rPr lang="it-IT" sz="2400" b="1" dirty="0" smtClean="0">
                <a:solidFill>
                  <a:srgbClr val="0070C0"/>
                </a:solidFill>
              </a:rPr>
              <a:t>?</a:t>
            </a:r>
          </a:p>
          <a:p>
            <a:endParaRPr lang="it-IT" sz="2400" b="1" dirty="0" smtClean="0"/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sostanze che hanno lo scopo di aumentare l’efficacia delle sostanze attive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sostanze che servono a ridurre la </a:t>
            </a:r>
            <a:r>
              <a:rPr lang="it-IT" sz="2400" dirty="0" err="1" smtClean="0"/>
              <a:t>DL</a:t>
            </a:r>
            <a:r>
              <a:rPr lang="it-IT" sz="2400" dirty="0" smtClean="0"/>
              <a:t> 50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sostanze che servono a ridurre la concentrazione della sostanza attiva</a:t>
            </a:r>
            <a:endParaRPr lang="it-IT" sz="2400" dirty="0"/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1928802"/>
            <a:ext cx="157705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71472" y="571480"/>
            <a:ext cx="79296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13. </a:t>
            </a:r>
            <a:r>
              <a:rPr lang="it-IT" sz="2400" b="1" dirty="0" smtClean="0">
                <a:solidFill>
                  <a:srgbClr val="0070C0"/>
                </a:solidFill>
              </a:rPr>
              <a:t>A che cosa serve un prodotto fitosanitario insetticida?</a:t>
            </a:r>
          </a:p>
          <a:p>
            <a:endParaRPr lang="it-IT" sz="2400" b="1" dirty="0" smtClean="0"/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err="1" smtClean="0"/>
              <a:t>a</a:t>
            </a:r>
            <a:r>
              <a:rPr lang="it-IT" sz="2400" dirty="0" smtClean="0"/>
              <a:t> combattere gli insetti parassiti degli animali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a combattere le malattie crittogamiche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a combattere gli insetti dannosi alle colture</a:t>
            </a:r>
          </a:p>
          <a:p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500034" y="2930910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14. </a:t>
            </a:r>
            <a:r>
              <a:rPr lang="it-IT" sz="2400" b="1" dirty="0" smtClean="0">
                <a:solidFill>
                  <a:srgbClr val="0070C0"/>
                </a:solidFill>
              </a:rPr>
              <a:t>A che cosa serve un prodotto fitosanitario acaricida?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</a:t>
            </a:r>
            <a:r>
              <a:rPr lang="it-IT" sz="2400" dirty="0" err="1" smtClean="0"/>
              <a:t>a</a:t>
            </a:r>
            <a:r>
              <a:rPr lang="it-IT" sz="2400" dirty="0" smtClean="0"/>
              <a:t> combattere le malattie fungine delle piante agrarie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a combattere gli acari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ad impedire lo sviluppo di erbe infestanti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428628" y="4714884"/>
            <a:ext cx="87154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15. </a:t>
            </a:r>
            <a:r>
              <a:rPr lang="it-IT" sz="2400" b="1" dirty="0" smtClean="0">
                <a:solidFill>
                  <a:srgbClr val="0070C0"/>
                </a:solidFill>
              </a:rPr>
              <a:t>A che cosa serve un prodotto fitosanitario diserbante?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ad impedire lo sviluppo indesiderato delle erbe infestanti nelle colture agricole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ad eliminare le piante infestate da organismi nocivi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al solo diserbo di fossi, canali e giardini</a:t>
            </a:r>
            <a:endParaRPr lang="it-IT" sz="2400" dirty="0"/>
          </a:p>
        </p:txBody>
      </p:sp>
      <p:pic>
        <p:nvPicPr>
          <p:cNvPr id="49154" name="Picture 2" descr="C:\Users\hp\Pictures\immagini varie da internet\ceratitis-capitata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500067"/>
            <a:ext cx="1142976" cy="1285859"/>
          </a:xfrm>
          <a:prstGeom prst="rect">
            <a:avLst/>
          </a:prstGeom>
          <a:noFill/>
        </p:spPr>
      </p:pic>
      <p:pic>
        <p:nvPicPr>
          <p:cNvPr id="8" name="Immagin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40" y="3214686"/>
            <a:ext cx="142876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57" name="Picture 1" descr="C:\Users\hp\Pictures\2010-11-11OLIVO E CRIFO\1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072790" y="-8644022"/>
            <a:ext cx="4190400" cy="3142800"/>
          </a:xfrm>
          <a:prstGeom prst="rect">
            <a:avLst/>
          </a:prstGeom>
          <a:noFill/>
        </p:spPr>
      </p:pic>
      <p:pic>
        <p:nvPicPr>
          <p:cNvPr id="124929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15206" y="6215081"/>
            <a:ext cx="1928794" cy="642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314" y="71414"/>
            <a:ext cx="80010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16. </a:t>
            </a:r>
            <a:r>
              <a:rPr lang="it-IT" sz="2400" b="1" dirty="0" smtClean="0">
                <a:solidFill>
                  <a:srgbClr val="0070C0"/>
                </a:solidFill>
              </a:rPr>
              <a:t>A cosa serve un prodotto fitosanitario fungicida?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err="1" smtClean="0"/>
              <a:t>a</a:t>
            </a:r>
            <a:r>
              <a:rPr lang="it-IT" sz="2400" dirty="0" smtClean="0"/>
              <a:t> combattere le malattie fungine delle piante agrarie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a favorire l’</a:t>
            </a:r>
            <a:r>
              <a:rPr lang="it-IT" sz="2400" dirty="0" err="1" smtClean="0"/>
              <a:t>allegagione</a:t>
            </a:r>
            <a:r>
              <a:rPr lang="it-IT" sz="2400" dirty="0" smtClean="0"/>
              <a:t> dei frutti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a distruggere le foglie attaccate dal marciume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14314" y="1997839"/>
            <a:ext cx="83582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17. </a:t>
            </a:r>
            <a:r>
              <a:rPr lang="it-IT" sz="2400" b="1" dirty="0" smtClean="0">
                <a:solidFill>
                  <a:srgbClr val="0070C0"/>
                </a:solidFill>
              </a:rPr>
              <a:t>Cosa sono i </a:t>
            </a:r>
            <a:r>
              <a:rPr lang="it-IT" sz="2400" b="1" dirty="0" err="1" smtClean="0">
                <a:solidFill>
                  <a:srgbClr val="0070C0"/>
                </a:solidFill>
              </a:rPr>
              <a:t>fitoregolatori</a:t>
            </a:r>
            <a:r>
              <a:rPr lang="it-IT" sz="2400" b="1" dirty="0" smtClean="0">
                <a:solidFill>
                  <a:srgbClr val="0070C0"/>
                </a:solidFill>
              </a:rPr>
              <a:t>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prodotti per combattere le malattie crittogamiche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prodotti impiegati per la concia delle sementi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prodotti che promuovono o inibiscono determinati processi naturali delle piante</a:t>
            </a:r>
          </a:p>
          <a:p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357158" y="4246442"/>
            <a:ext cx="81439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18. </a:t>
            </a:r>
            <a:r>
              <a:rPr lang="it-IT" sz="2400" b="1" dirty="0" smtClean="0">
                <a:solidFill>
                  <a:srgbClr val="0070C0"/>
                </a:solidFill>
              </a:rPr>
              <a:t>Cosa sono i trattamenti a secco?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i diserbi eseguiti su terreno libero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i trattamenti che non hanno bisogno di acqua come mezzo disperdente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i trattamenti eseguiti con la pompa a spalla</a:t>
            </a:r>
            <a:endParaRPr lang="it-IT" sz="2400" dirty="0"/>
          </a:p>
        </p:txBody>
      </p:sp>
      <p:pic>
        <p:nvPicPr>
          <p:cNvPr id="48129" name="Picture 1" descr="C:\Users\hp\Pictures\immagini varie da internet\frutti_di_kiwi_Soreli_raccolti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1988840"/>
            <a:ext cx="1815511" cy="11445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214290"/>
            <a:ext cx="86439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19. </a:t>
            </a:r>
            <a:r>
              <a:rPr lang="it-IT" sz="2400" b="1" dirty="0" smtClean="0">
                <a:solidFill>
                  <a:srgbClr val="0070C0"/>
                </a:solidFill>
              </a:rPr>
              <a:t>Quali vantaggi offrono le nuove formulazioni dei prodotti fitosanitari</a:t>
            </a:r>
          </a:p>
          <a:p>
            <a:r>
              <a:rPr lang="it-IT" sz="2400" b="1" dirty="0" smtClean="0">
                <a:solidFill>
                  <a:srgbClr val="0070C0"/>
                </a:solidFill>
              </a:rPr>
              <a:t>(es. granuli </a:t>
            </a:r>
            <a:r>
              <a:rPr lang="it-IT" sz="2400" b="1" dirty="0" err="1" smtClean="0">
                <a:solidFill>
                  <a:srgbClr val="0070C0"/>
                </a:solidFill>
              </a:rPr>
              <a:t>idrodisperdibili</a:t>
            </a:r>
            <a:r>
              <a:rPr lang="it-IT" sz="2400" b="1" dirty="0" smtClean="0">
                <a:solidFill>
                  <a:srgbClr val="0070C0"/>
                </a:solidFill>
              </a:rPr>
              <a:t>, fluido </a:t>
            </a:r>
            <a:r>
              <a:rPr lang="it-IT" sz="2400" b="1" dirty="0" err="1" smtClean="0">
                <a:solidFill>
                  <a:srgbClr val="0070C0"/>
                </a:solidFill>
              </a:rPr>
              <a:t>microincapsulato</a:t>
            </a:r>
            <a:r>
              <a:rPr lang="it-IT" sz="2400" b="1" dirty="0" smtClean="0">
                <a:solidFill>
                  <a:srgbClr val="0070C0"/>
                </a:solidFill>
              </a:rPr>
              <a:t>, ecc...)?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nessuno, la loro efficacia non cambia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economici, in quanto diminuisce la quantità di prodotto che viene distribuita sulla coltura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minore pericolosità per l’operatore e maggiore facilità nella preparazione della miscela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571472" y="3594746"/>
            <a:ext cx="75009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20. </a:t>
            </a:r>
            <a:r>
              <a:rPr lang="it-IT" sz="2400" b="1" dirty="0" smtClean="0">
                <a:solidFill>
                  <a:srgbClr val="0070C0"/>
                </a:solidFill>
              </a:rPr>
              <a:t>Le formulazioni in granuli possono essere maneggiate a mani nude?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solamente se c’è l’acqua per lavarsi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357166"/>
            <a:ext cx="80010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21. </a:t>
            </a:r>
            <a:r>
              <a:rPr lang="it-IT" sz="2400" b="1" dirty="0" smtClean="0">
                <a:solidFill>
                  <a:srgbClr val="0070C0"/>
                </a:solidFill>
              </a:rPr>
              <a:t>Quali prodotti fitosanitari possono essere impiegati nei trattamenti con l’elicottero?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solo i prodotti poco tossici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solo i prodotti specificatamente autorizzati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tutti purché si aggiunga un prodotto antideriva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85752" y="2772503"/>
            <a:ext cx="85010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22. </a:t>
            </a:r>
            <a:r>
              <a:rPr lang="it-IT" sz="2400" b="1" dirty="0" smtClean="0">
                <a:solidFill>
                  <a:srgbClr val="0070C0"/>
                </a:solidFill>
              </a:rPr>
              <a:t>Qual è la caratteristica di un prodotto fungicida sistemico?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la capacità di agire sistematicamente contro tutte le avversità presenti sulla pianta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di non essere tossico per l’operatore che effettua il trattamento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la capacità di penetrare all’interno della pianta e quindi combattere i patogeni non raggiungibili con prodotti che agiscono solo in superficie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314" y="428604"/>
            <a:ext cx="8858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23. </a:t>
            </a:r>
            <a:r>
              <a:rPr lang="it-IT" sz="2400" b="1" dirty="0" smtClean="0">
                <a:solidFill>
                  <a:srgbClr val="0070C0"/>
                </a:solidFill>
              </a:rPr>
              <a:t>Qual è l’azione di un prodotto fungicida di copertura?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preventiva: impedisce lo sviluppo dell’infezione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curativa: consente di combattere la malattia durante l’incubazione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err="1" smtClean="0"/>
              <a:t>eradicante</a:t>
            </a:r>
            <a:r>
              <a:rPr lang="it-IT" sz="2400" dirty="0" smtClean="0"/>
              <a:t>: blocca lo sviluppo di infezioni già manifeste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142844" y="2000240"/>
            <a:ext cx="80010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24. </a:t>
            </a:r>
            <a:r>
              <a:rPr lang="it-IT" sz="2400" b="1" dirty="0" smtClean="0">
                <a:solidFill>
                  <a:srgbClr val="0070C0"/>
                </a:solidFill>
              </a:rPr>
              <a:t>Fra le modalità d’azione degli insetticidi quale è la più selettiva?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per contatto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per ingestione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per asfissia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142844" y="4103566"/>
            <a:ext cx="85725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25. </a:t>
            </a:r>
            <a:r>
              <a:rPr lang="it-IT" sz="2400" b="1" dirty="0" smtClean="0">
                <a:solidFill>
                  <a:srgbClr val="0070C0"/>
                </a:solidFill>
              </a:rPr>
              <a:t>Quali tipi di erbicidi possono influire negativamente sulla coltura che segue quella trattata?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smtClean="0"/>
              <a:t>disseccanti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</a:t>
            </a:r>
            <a:r>
              <a:rPr lang="it-IT" sz="2400" dirty="0" err="1" smtClean="0"/>
              <a:t>antigerminanti</a:t>
            </a:r>
            <a:r>
              <a:rPr lang="it-IT" sz="2400" dirty="0" smtClean="0"/>
              <a:t> residuali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ad assorbimento fogliare</a:t>
            </a:r>
            <a:endParaRPr lang="it-IT" sz="2400" dirty="0"/>
          </a:p>
        </p:txBody>
      </p:sp>
      <p:pic>
        <p:nvPicPr>
          <p:cNvPr id="5" name="Immagin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2571744"/>
            <a:ext cx="1209676" cy="101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 rot="10800000" flipH="1" flipV="1">
            <a:off x="1233917" y="214291"/>
            <a:ext cx="676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CLASSIFICAZIONE  PER  GLI  EFFETTI  TOSSICOLOGICI</a:t>
            </a:r>
            <a:endParaRPr lang="it-IT" b="1" dirty="0"/>
          </a:p>
        </p:txBody>
      </p:sp>
      <p:pic>
        <p:nvPicPr>
          <p:cNvPr id="3" name="Picture 10" descr="Molto tossic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42918"/>
            <a:ext cx="1785950" cy="1597958"/>
          </a:xfrm>
          <a:prstGeom prst="rect">
            <a:avLst/>
          </a:prstGeom>
          <a:noFill/>
        </p:spPr>
      </p:pic>
      <p:pic>
        <p:nvPicPr>
          <p:cNvPr id="4098" name="Picture 2" descr="Tossic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642918"/>
            <a:ext cx="1756532" cy="1571636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>
            <a:off x="285720" y="2285992"/>
            <a:ext cx="1958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Molto tossico (T +)</a:t>
            </a:r>
            <a:endParaRPr lang="it-IT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000760" y="2273850"/>
            <a:ext cx="1223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Tossico (T )</a:t>
            </a:r>
            <a:endParaRPr lang="it-IT" b="1" dirty="0"/>
          </a:p>
        </p:txBody>
      </p:sp>
      <p:pic>
        <p:nvPicPr>
          <p:cNvPr id="4100" name="Picture 4" descr="Nociv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1" y="2928934"/>
            <a:ext cx="1437162" cy="1285884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571472" y="4202676"/>
            <a:ext cx="14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Nocivo ( X n )</a:t>
            </a:r>
            <a:endParaRPr lang="it-IT" b="1" dirty="0"/>
          </a:p>
        </p:txBody>
      </p:sp>
      <p:pic>
        <p:nvPicPr>
          <p:cNvPr id="4102" name="Picture 6" descr="Irritan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2771017"/>
            <a:ext cx="1533815" cy="1372363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5857884" y="4131238"/>
            <a:ext cx="1509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Irritante  (X i )</a:t>
            </a:r>
            <a:endParaRPr lang="it-IT" b="1" dirty="0"/>
          </a:p>
        </p:txBody>
      </p:sp>
      <p:pic>
        <p:nvPicPr>
          <p:cNvPr id="4104" name="Picture 8" descr="Non classificato m.c.p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4853001"/>
            <a:ext cx="1522324" cy="1362081"/>
          </a:xfrm>
          <a:prstGeom prst="rect">
            <a:avLst/>
          </a:prstGeom>
          <a:noFill/>
        </p:spPr>
      </p:pic>
      <p:sp>
        <p:nvSpPr>
          <p:cNvPr id="12" name="Rettangolo 11"/>
          <p:cNvSpPr/>
          <p:nvPr/>
        </p:nvSpPr>
        <p:spPr>
          <a:xfrm>
            <a:off x="1" y="6202940"/>
            <a:ext cx="2643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Non classificato </a:t>
            </a:r>
            <a:r>
              <a:rPr lang="it-IT" b="1" dirty="0" err="1" smtClean="0"/>
              <a:t>m.c.p.</a:t>
            </a:r>
            <a:r>
              <a:rPr lang="it-IT" b="1" dirty="0" smtClean="0"/>
              <a:t> (</a:t>
            </a:r>
            <a:r>
              <a:rPr lang="it-IT" b="1" dirty="0" err="1" smtClean="0"/>
              <a:t>--</a:t>
            </a:r>
            <a:r>
              <a:rPr lang="it-IT" b="1" dirty="0" smtClean="0"/>
              <a:t>) </a:t>
            </a:r>
            <a:endParaRPr lang="it-IT" b="1" dirty="0"/>
          </a:p>
        </p:txBody>
      </p:sp>
      <p:sp>
        <p:nvSpPr>
          <p:cNvPr id="18" name="Rettangolo 17"/>
          <p:cNvSpPr/>
          <p:nvPr/>
        </p:nvSpPr>
        <p:spPr>
          <a:xfrm>
            <a:off x="5716207" y="6131502"/>
            <a:ext cx="2070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/>
              <a:t>Non classificato (</a:t>
            </a:r>
            <a:r>
              <a:rPr lang="it-IT" b="1" dirty="0" err="1" smtClean="0"/>
              <a:t>--</a:t>
            </a:r>
            <a:r>
              <a:rPr lang="it-IT" b="1" dirty="0" smtClean="0"/>
              <a:t>) </a:t>
            </a:r>
            <a:endParaRPr lang="it-IT" b="1" dirty="0"/>
          </a:p>
        </p:txBody>
      </p:sp>
      <p:pic>
        <p:nvPicPr>
          <p:cNvPr id="73732" name="Picture 4" descr="Non classificat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57884" y="4781563"/>
            <a:ext cx="1428760" cy="12783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8596" y="428604"/>
            <a:ext cx="84296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26</a:t>
            </a:r>
            <a:r>
              <a:rPr lang="it-IT" sz="2400" b="1" dirty="0" smtClean="0">
                <a:solidFill>
                  <a:srgbClr val="0070C0"/>
                </a:solidFill>
              </a:rPr>
              <a:t>. L’uso ripetuto degli stessi erbicidi può dar luogo: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alla presenza di piante rinate della coltura precedente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a malerbe resistenti agli erbicidi impiegati,che si diffondono con il tempo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a malerbe che soffocano la coltura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357158" y="2906626"/>
            <a:ext cx="82153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27</a:t>
            </a:r>
            <a:r>
              <a:rPr lang="it-IT" sz="2400" b="1" dirty="0" smtClean="0">
                <a:solidFill>
                  <a:srgbClr val="0070C0"/>
                </a:solidFill>
              </a:rPr>
              <a:t>. Come è contrassegnato un prodotto fitosanitario molto tossico?</a:t>
            </a:r>
            <a:endParaRPr lang="it-IT" sz="2400" b="1" dirty="0" smtClean="0"/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con una croce di Sant’Andrea in un riquadro rettangolare di colore giallo arancio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con scritto, in caratteri ben visibili: attenzione, manipolare con prudenza “prodotto molto tossico”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>
                <a:solidFill>
                  <a:srgbClr val="C00000"/>
                </a:solidFill>
              </a:rPr>
              <a:t> </a:t>
            </a:r>
            <a:r>
              <a:rPr lang="it-IT" sz="2400" dirty="0" smtClean="0"/>
              <a:t>con un teschio nero su ossa incrociate inserite in un riquadro rettangolare di colore giallo-arancio, la sigla “</a:t>
            </a:r>
            <a:r>
              <a:rPr lang="it-IT" sz="2400" dirty="0" err="1" smtClean="0"/>
              <a:t>T+</a:t>
            </a:r>
            <a:r>
              <a:rPr lang="it-IT" sz="2400" dirty="0" smtClean="0"/>
              <a:t>” e la scritta molto tossico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42910" y="3794264"/>
            <a:ext cx="77867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29. </a:t>
            </a:r>
            <a:r>
              <a:rPr lang="it-IT" sz="2400" b="1" dirty="0" smtClean="0">
                <a:solidFill>
                  <a:srgbClr val="0070C0"/>
                </a:solidFill>
              </a:rPr>
              <a:t>Un prodotto fitosanitario molto tossico può provocare intossicazioni mortali per l’uomo?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no, solo intossicazioni croniche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sì può provocare intossicazioni acute anche mortali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no, solo intossicazioni subacute</a:t>
            </a:r>
            <a:endParaRPr lang="it-IT" sz="2400" dirty="0"/>
          </a:p>
        </p:txBody>
      </p:sp>
      <p:sp>
        <p:nvSpPr>
          <p:cNvPr id="5" name="Rettangolo 4"/>
          <p:cNvSpPr/>
          <p:nvPr/>
        </p:nvSpPr>
        <p:spPr>
          <a:xfrm>
            <a:off x="642910" y="642918"/>
            <a:ext cx="83582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28. </a:t>
            </a:r>
            <a:r>
              <a:rPr lang="it-IT" sz="2400" b="1" dirty="0" smtClean="0">
                <a:solidFill>
                  <a:srgbClr val="0070C0"/>
                </a:solidFill>
              </a:rPr>
              <a:t>Come è contrassegnato un prodotto fitosanitario tossico?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con una croce di Sant’Andrea in un riquadro rettangolare di colore giallo arancio e la scritta nocivo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con scritto, in caratteri ben visibili: attenzione, manipolare con prudenza “prodotto tossico”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con un teschio nero su ossa incrociate inserite in un riquadro rettangolare di colore giallo-arancio, la sigla “T” e la scritta tossico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8596" y="285728"/>
            <a:ext cx="88583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30. </a:t>
            </a:r>
            <a:r>
              <a:rPr lang="it-IT" sz="2400" b="1" dirty="0" smtClean="0">
                <a:solidFill>
                  <a:srgbClr val="0070C0"/>
                </a:solidFill>
              </a:rPr>
              <a:t>Come è contrassegnato un prodotto fitosanitario nocivo?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>
                <a:solidFill>
                  <a:srgbClr val="00B0F0"/>
                </a:solidFill>
              </a:rPr>
              <a:t> </a:t>
            </a:r>
            <a:r>
              <a:rPr lang="it-IT" sz="2400" dirty="0" smtClean="0"/>
              <a:t>con un teschio nero su ossa incrociate inserite in un quadrato rettangolare di colore giallo-arancio e la scritta “veleno”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con la sola scritta nocivo, senza disegni particolari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con una croce di Sant’Andrea nera in un riquadro rettangolare di colore giallo-arancio, la sigla “</a:t>
            </a:r>
            <a:r>
              <a:rPr lang="it-IT" sz="2400" dirty="0" err="1" smtClean="0"/>
              <a:t>Xn</a:t>
            </a:r>
            <a:r>
              <a:rPr lang="it-IT" sz="2400" dirty="0" smtClean="0"/>
              <a:t>” e la scritta nocivo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357158" y="2643182"/>
            <a:ext cx="78581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31. </a:t>
            </a:r>
            <a:r>
              <a:rPr lang="it-IT" sz="2400" b="1" dirty="0" smtClean="0">
                <a:solidFill>
                  <a:srgbClr val="0070C0"/>
                </a:solidFill>
              </a:rPr>
              <a:t>Che tipo di intossicazione si può avere impiegando impropriamente prodotti fitosanitari “nocivi”?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lieve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grave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trascurabile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285720" y="4594878"/>
            <a:ext cx="85725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32. </a:t>
            </a:r>
            <a:r>
              <a:rPr lang="it-IT" sz="2400" b="1" dirty="0" smtClean="0">
                <a:solidFill>
                  <a:srgbClr val="0070C0"/>
                </a:solidFill>
              </a:rPr>
              <a:t>Come è contrassegnato un prodotto fitosanitario “irritante”?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con una “I” maiuscola, inserita su di un quadrato di color arancio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con una croce di Sant’Andrea nera su di un quadrato color arancio, la sigla “</a:t>
            </a:r>
            <a:r>
              <a:rPr lang="it-IT" sz="2400" dirty="0" err="1" smtClean="0"/>
              <a:t>Xi</a:t>
            </a:r>
            <a:r>
              <a:rPr lang="it-IT" sz="2400" dirty="0" smtClean="0"/>
              <a:t>” e la scritta irritante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non viene contrassegnato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71414"/>
            <a:ext cx="79296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33</a:t>
            </a:r>
            <a:r>
              <a:rPr lang="it-IT" sz="2400" b="1" dirty="0" smtClean="0">
                <a:solidFill>
                  <a:srgbClr val="0070C0"/>
                </a:solidFill>
              </a:rPr>
              <a:t>. La croce di Sant’Andrea si trova solo su prodotti nocivi?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no, anche sui prodotti irritanti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sì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la croce di Sant’Andrea indica prodotti “tossici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357158" y="2000240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34. </a:t>
            </a:r>
            <a:r>
              <a:rPr lang="it-IT" sz="2400" b="1" dirty="0" smtClean="0">
                <a:solidFill>
                  <a:srgbClr val="0070C0"/>
                </a:solidFill>
              </a:rPr>
              <a:t>Cosa significa il parametro della dose letale 50 (</a:t>
            </a:r>
            <a:r>
              <a:rPr lang="it-IT" sz="2400" b="1" dirty="0" err="1" smtClean="0">
                <a:solidFill>
                  <a:srgbClr val="0070C0"/>
                </a:solidFill>
              </a:rPr>
              <a:t>DL</a:t>
            </a:r>
            <a:r>
              <a:rPr lang="it-IT" sz="2400" b="1" dirty="0" smtClean="0">
                <a:solidFill>
                  <a:srgbClr val="0070C0"/>
                </a:solidFill>
              </a:rPr>
              <a:t> 50)</a:t>
            </a:r>
          </a:p>
          <a:p>
            <a:r>
              <a:rPr lang="it-IT" sz="2400" b="1" dirty="0" smtClean="0">
                <a:solidFill>
                  <a:srgbClr val="0070C0"/>
                </a:solidFill>
              </a:rPr>
              <a:t>       e cosa indica tale valore ? 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il 50 % del prodotto può essere letale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la dose che uccide il 50% degli animali da esperimento sottoposti al trattamento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la dose da diluire al 50% per avere un’azione letale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428596" y="4523440"/>
            <a:ext cx="79296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35. </a:t>
            </a:r>
            <a:r>
              <a:rPr lang="it-IT" sz="2400" b="1" dirty="0" smtClean="0">
                <a:solidFill>
                  <a:srgbClr val="0070C0"/>
                </a:solidFill>
              </a:rPr>
              <a:t>Il tempo di carenza è indicato in etichetta   e dove  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sì sempre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a discrezione della ditta produttrice del formulato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no, mai</a:t>
            </a:r>
            <a:endParaRPr lang="it-IT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9586" y="2428868"/>
            <a:ext cx="910811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-24"/>
            <a:ext cx="87868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36. </a:t>
            </a:r>
            <a:r>
              <a:rPr lang="it-IT" sz="2400" b="1" dirty="0" smtClean="0">
                <a:solidFill>
                  <a:srgbClr val="0070C0"/>
                </a:solidFill>
              </a:rPr>
              <a:t>Cosa si intende per tempo di carenza o intervallo di sicurezza?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l’intervallo espresso in giorni che deve intercorrere tra un trattamento e l’altro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l’intervallo di tempo espresso in giorni che deve intercorrere tra l’ultimo trattamento e la raccolta o la messa in commercio di derrate alimentari immagazzinate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l’intervallo di tempo espresso in giorni dopo il quale diventa accessibile il terreno trattato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357158" y="3000372"/>
            <a:ext cx="85725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37</a:t>
            </a:r>
            <a:r>
              <a:rPr lang="it-IT" sz="2400" b="1" dirty="0" smtClean="0">
                <a:solidFill>
                  <a:srgbClr val="0070C0"/>
                </a:solidFill>
              </a:rPr>
              <a:t>. Se si rende necessario eseguire un trattamento in prossimità della raccolta, quale tipo di prodotto occorre impiegare?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un prodotto fitosanitario che non venga assorbito per via cutanea per evitare rischi a carico della salute di chi esegue la raccolta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un prodotto fitosanitario che possieda un tempo di carenza inferiore a quello fra il trattamento e la presumibile data di raccolta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>
                <a:solidFill>
                  <a:srgbClr val="C00000"/>
                </a:solidFill>
              </a:rPr>
              <a:t> </a:t>
            </a:r>
            <a:r>
              <a:rPr lang="it-IT" sz="2400" dirty="0" smtClean="0"/>
              <a:t>qualsiasi prodotto fitosanitario purché il prodotto raccolto venga lavato accuratamente prima della vendita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52" y="400596"/>
            <a:ext cx="83582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38. </a:t>
            </a:r>
            <a:r>
              <a:rPr lang="it-IT" sz="2400" b="1" dirty="0" smtClean="0">
                <a:solidFill>
                  <a:srgbClr val="0070C0"/>
                </a:solidFill>
              </a:rPr>
              <a:t>I prodotti fitosanitari irritanti hanno sempre un intervallo di sicurezza più breve rispetto ai prodotti fitosanitari molto tossici?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 perché non sono velenosi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dipende dall’andamento stagionale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no, l’intervallo di sicurezza non dipende solo dalla classe di pericolosità del prodotto fitosanitario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14314" y="3434224"/>
            <a:ext cx="88582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39. </a:t>
            </a:r>
            <a:r>
              <a:rPr lang="it-IT" sz="2400" b="1" dirty="0" smtClean="0">
                <a:solidFill>
                  <a:srgbClr val="0070C0"/>
                </a:solidFill>
              </a:rPr>
              <a:t>L’intervallo di sicurezza di un prodotto fitosanitario varia se viene</a:t>
            </a:r>
          </a:p>
          <a:p>
            <a:r>
              <a:rPr lang="it-IT" sz="2400" b="1" dirty="0" smtClean="0">
                <a:solidFill>
                  <a:srgbClr val="0070C0"/>
                </a:solidFill>
              </a:rPr>
              <a:t>diminuita la concentrazione di impiego?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diminuisce riducendo la quantità di acqua impiegata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diminuisce proporzionalmente alle concentrazioni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non varia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42910" y="263420"/>
            <a:ext cx="82153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40. </a:t>
            </a:r>
            <a:r>
              <a:rPr lang="it-IT" sz="2400" b="1" dirty="0" smtClean="0">
                <a:solidFill>
                  <a:srgbClr val="0070C0"/>
                </a:solidFill>
              </a:rPr>
              <a:t>Il lavaggio e la conservazione dei prodotti ortofrutticoli successivi al trattamento, modificano l’intervallo di sicurezza di un prodotto fitosanitario applicato in campo?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smtClean="0"/>
              <a:t>scompare il periodo di sicurezza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rimane inalterato il periodo di sicurezza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il periodo di sicurezza viene ridotto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642910" y="3133082"/>
            <a:ext cx="83582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41. </a:t>
            </a:r>
            <a:r>
              <a:rPr lang="it-IT" sz="2400" b="1" dirty="0" smtClean="0">
                <a:solidFill>
                  <a:srgbClr val="0070C0"/>
                </a:solidFill>
              </a:rPr>
              <a:t>Nel caso di vegetali destinati alla trasformazione industriale o surgelati, si deve o no tenere conto dell’intervallo di sicurezza?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no, se i prodotti vengono lavati con acqua calda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sì sempre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no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52" y="142852"/>
            <a:ext cx="84296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42. </a:t>
            </a:r>
            <a:r>
              <a:rPr lang="it-IT" sz="2400" b="1" dirty="0" smtClean="0">
                <a:solidFill>
                  <a:srgbClr val="0070C0"/>
                </a:solidFill>
              </a:rPr>
              <a:t>Che cosa si intende per residuo ammesso o limite di tolleranza di un prodotto fitosanitario 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la percentuale di sostanza attiva presente nel prodotto commerciale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la quantità massima di prodotto fitosanitario che può essere presente sui prodotti destinati all’alimentazione 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la quantità di prodotto fitosanitario che rimane nella botte al termine del trattamento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85720" y="3397939"/>
            <a:ext cx="84296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43. </a:t>
            </a:r>
            <a:r>
              <a:rPr lang="it-IT" sz="2400" b="1" dirty="0" smtClean="0">
                <a:solidFill>
                  <a:srgbClr val="0070C0"/>
                </a:solidFill>
              </a:rPr>
              <a:t>Dovendo fare un trattamento su coltura ortiva a raccolta scalare....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bisogna sempre rispettare i tempi di carenza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non bisogna rispettare i tempi di carenza in quanto la raccolta è scalare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bisogna rispettare i tempi di carenza soltanto per l’ultima raccolta</a:t>
            </a:r>
            <a:endParaRPr lang="it-IT" sz="2400" dirty="0"/>
          </a:p>
        </p:txBody>
      </p:sp>
      <p:pic>
        <p:nvPicPr>
          <p:cNvPr id="36865" name="Picture 1" descr="C:\Users\hp\Pictures\immagini varie da internet\carciofo_cupello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73" y="5625729"/>
            <a:ext cx="1643059" cy="12322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282" y="142852"/>
            <a:ext cx="8929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44. </a:t>
            </a:r>
            <a:r>
              <a:rPr lang="it-IT" sz="2400" b="1" dirty="0" smtClean="0">
                <a:solidFill>
                  <a:srgbClr val="0070C0"/>
                </a:solidFill>
              </a:rPr>
              <a:t>Se si effettuano trattamenti della frutta in post-raccolta, prima di immetterla sul mercato è necessario...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pulirla in maniera che non restino tracce evidenti del trattamento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rispettare assolutamente i tempi di carenza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lavarla se si utilizza prima del giorno di scadenza del periodo di sicurezza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142876" y="2965922"/>
            <a:ext cx="90011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45. </a:t>
            </a:r>
            <a:r>
              <a:rPr lang="it-IT" sz="2400" b="1" dirty="0" smtClean="0">
                <a:solidFill>
                  <a:srgbClr val="0070C0"/>
                </a:solidFill>
              </a:rPr>
              <a:t>Che cosa è il tempo di rientro per l’operatore agricolo?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l’intervallo di tempo tra il trattamento eseguito con un prodotto sistemico ed il suo assorbimento all’interno della pianta</a:t>
            </a:r>
            <a:endParaRPr lang="it-IT" sz="2400" b="1" dirty="0" smtClean="0"/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l’intervallo di tempo tra il trattamento e il rientro nell’area trattata per svolgere attività lavorative senza mezzi protettivi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l’intervallo di tempo tra il momento in cui si esegue il trattamento e il rientro in azienda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2876" y="214290"/>
            <a:ext cx="87868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46. </a:t>
            </a:r>
            <a:r>
              <a:rPr lang="it-IT" sz="2400" b="1" dirty="0" smtClean="0">
                <a:solidFill>
                  <a:srgbClr val="0070C0"/>
                </a:solidFill>
              </a:rPr>
              <a:t>Che cosa si intende per selettività di un insetticida?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la capacità di agire sugli insetti nocivi pur essendo di bassa tossicità per l’uomo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la capacità di eliminare tutti gli insetti presenti nella coltura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la capacità di eliminare gli insetti nocivi,ma di rispettare il più possibile gli insetti utili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14282" y="2690336"/>
            <a:ext cx="85010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47. </a:t>
            </a:r>
            <a:r>
              <a:rPr lang="it-IT" sz="2400" b="1" dirty="0" smtClean="0">
                <a:solidFill>
                  <a:srgbClr val="0070C0"/>
                </a:solidFill>
              </a:rPr>
              <a:t>Cosa si intende per prodotto fitosanitario fitotossico?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che è mortale per l’uomo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che provoca danni alle colture agrarie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che è dannoso ad animali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285720" y="4347528"/>
            <a:ext cx="85725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48. </a:t>
            </a:r>
            <a:r>
              <a:rPr lang="it-IT" sz="2400" b="1" dirty="0" smtClean="0">
                <a:solidFill>
                  <a:srgbClr val="0070C0"/>
                </a:solidFill>
              </a:rPr>
              <a:t>Quali fenomeni si possono manifestare impiegando un erbicida a dose più alta di quella consigliata?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aumento della produzione perché si eliminano tutte le infestanti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</a:t>
            </a:r>
            <a:r>
              <a:rPr lang="it-IT" sz="2400" dirty="0" err="1" smtClean="0"/>
              <a:t>fitotossicità</a:t>
            </a:r>
            <a:r>
              <a:rPr lang="it-IT" sz="2400" dirty="0" smtClean="0"/>
              <a:t> per la coltura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nessuno, se dato in </a:t>
            </a:r>
            <a:r>
              <a:rPr lang="it-IT" sz="2400" dirty="0" err="1" smtClean="0"/>
              <a:t>preemergenza</a:t>
            </a:r>
            <a:endParaRPr lang="it-IT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3214686"/>
            <a:ext cx="2500329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285728"/>
            <a:ext cx="8858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49. </a:t>
            </a:r>
            <a:r>
              <a:rPr lang="it-IT" sz="2400" b="1" dirty="0" smtClean="0">
                <a:solidFill>
                  <a:srgbClr val="0070C0"/>
                </a:solidFill>
              </a:rPr>
              <a:t>Che cosa è la persistenza d’azione di un prodotto fitosanitario?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la capacità di non essere asportato dalla pioggia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la capacità di essere attivo nel tempo, contro il parassita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la capacità di agire anche durante il riposo vegetativo di una pianta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85752" y="1928802"/>
            <a:ext cx="8858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50. </a:t>
            </a:r>
            <a:r>
              <a:rPr lang="it-IT" sz="2400" b="1" dirty="0" smtClean="0">
                <a:solidFill>
                  <a:srgbClr val="0070C0"/>
                </a:solidFill>
              </a:rPr>
              <a:t>È possibile miscelare prodotti fitosanitari diversi?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no, mai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sì previa consultazione delle indicazioni di compatibilità in etichetta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sì sempre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357158" y="3683691"/>
            <a:ext cx="92155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51. </a:t>
            </a:r>
            <a:r>
              <a:rPr lang="it-IT" sz="2400" b="1" dirty="0" smtClean="0">
                <a:solidFill>
                  <a:srgbClr val="0070C0"/>
                </a:solidFill>
              </a:rPr>
              <a:t>Prima di miscelare due prodotti fitosanitari per un trattamento, cosa bisogna fare?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preparare una dose doppia di acqua, perché i prodotti sono due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preparare due soluzioni distinte e poi unirle per</a:t>
            </a:r>
            <a:r>
              <a:rPr lang="it-IT" sz="2400" b="1" dirty="0" smtClean="0"/>
              <a:t> </a:t>
            </a:r>
            <a:r>
              <a:rPr lang="it-IT" sz="2400" dirty="0" smtClean="0"/>
              <a:t>vedere che cosa succede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leggere attentamente la voce “compatibilità sulle due etichette” o assumere informazioni adeguate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142852"/>
            <a:ext cx="85725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52. </a:t>
            </a:r>
            <a:r>
              <a:rPr lang="it-IT" sz="2400" b="1" dirty="0" smtClean="0">
                <a:solidFill>
                  <a:srgbClr val="0070C0"/>
                </a:solidFill>
              </a:rPr>
              <a:t>Quando l’operatore agricolo miscela due o più prodotti fitosanitari con intervalli di sicurezza diversi, dopo quanti giorni può effettuare la raccolta?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dopo il numero di giorni indicato sul prodotto con il tempo di carenza più lungo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dopo il numero di giorni indicato per il prodotto più tossico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non prima di trenta giorni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14282" y="3567074"/>
            <a:ext cx="8929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53. </a:t>
            </a:r>
            <a:r>
              <a:rPr lang="it-IT" sz="2400" b="1" dirty="0" smtClean="0">
                <a:solidFill>
                  <a:srgbClr val="0070C0"/>
                </a:solidFill>
              </a:rPr>
              <a:t>L’autorizzazione all’acquisto di prodotti fitosanitario “patentino”: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è necessaria per tutti i prodotti chimici impiegati in</a:t>
            </a:r>
          </a:p>
          <a:p>
            <a:r>
              <a:rPr lang="it-IT" sz="2400" dirty="0" smtClean="0"/>
              <a:t>agricoltura compresi i concimi, disinfettanti ecc...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è necessaria per i prodotti fitosanitari molto tossici, </a:t>
            </a:r>
            <a:r>
              <a:rPr lang="it-IT" sz="2400" dirty="0" err="1" smtClean="0"/>
              <a:t>tossici</a:t>
            </a:r>
            <a:r>
              <a:rPr lang="it-IT" sz="2400" dirty="0" smtClean="0"/>
              <a:t> e nocivi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è necessaria solo per i prodotti fitosanitari liquidi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282" y="214290"/>
            <a:ext cx="8929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54. </a:t>
            </a:r>
            <a:r>
              <a:rPr lang="it-IT" sz="2400" b="1" dirty="0" smtClean="0">
                <a:solidFill>
                  <a:srgbClr val="0070C0"/>
                </a:solidFill>
              </a:rPr>
              <a:t>È necessario sostenere un corso di preparazione all’esame previsto per il primo rilascio e il rinnovo dell’autorizzazione all’acquisto dei prodotti fitosanitari molto tossici, </a:t>
            </a:r>
            <a:r>
              <a:rPr lang="it-IT" sz="2400" b="1" dirty="0" err="1" smtClean="0">
                <a:solidFill>
                  <a:srgbClr val="0070C0"/>
                </a:solidFill>
              </a:rPr>
              <a:t>tossici</a:t>
            </a:r>
            <a:r>
              <a:rPr lang="it-IT" sz="2400" b="1" dirty="0" smtClean="0">
                <a:solidFill>
                  <a:srgbClr val="0070C0"/>
                </a:solidFill>
              </a:rPr>
              <a:t> e nocivi?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sì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sì, solo se non si è maggiorenni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142844" y="2666052"/>
            <a:ext cx="87154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55. </a:t>
            </a:r>
            <a:r>
              <a:rPr lang="it-IT" sz="2400" b="1" dirty="0" smtClean="0">
                <a:solidFill>
                  <a:srgbClr val="0070C0"/>
                </a:solidFill>
              </a:rPr>
              <a:t>Dove possono essere acquistati i prodotti fitosanitari?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non esistono vincoli o autorizzazioni particolari per la loro vendita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esclusivamente dai rivenditori autorizzati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da chiunque, purché i prodotti siano in confezione sigillata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214282" y="4418966"/>
            <a:ext cx="87154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56. </a:t>
            </a:r>
            <a:r>
              <a:rPr lang="it-IT" sz="2400" b="1" dirty="0" smtClean="0">
                <a:solidFill>
                  <a:srgbClr val="0070C0"/>
                </a:solidFill>
              </a:rPr>
              <a:t>Possono essere acquistati prodotti fitosanitari in confezioni non</a:t>
            </a:r>
          </a:p>
          <a:p>
            <a:r>
              <a:rPr lang="it-IT" sz="2400" b="1" dirty="0" smtClean="0">
                <a:solidFill>
                  <a:srgbClr val="0070C0"/>
                </a:solidFill>
              </a:rPr>
              <a:t>sigillate o non originali?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sì purché si tratti di prodotti registrati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no, in nessun caso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sì, purché il rivenditore ne garantisca la provenienza</a:t>
            </a:r>
            <a:endParaRPr lang="it-IT" sz="2400" dirty="0"/>
          </a:p>
        </p:txBody>
      </p:sp>
      <p:pic>
        <p:nvPicPr>
          <p:cNvPr id="1044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4929198"/>
            <a:ext cx="1428760" cy="118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450" name="Picture 2" descr="C:\Users\hp\Desktop\Riunione Andria\esami patentino barletta ed olivo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1428737"/>
            <a:ext cx="1857388" cy="1214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214290"/>
            <a:ext cx="88582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57. </a:t>
            </a:r>
            <a:r>
              <a:rPr lang="it-IT" sz="2400" b="1" dirty="0" smtClean="0">
                <a:solidFill>
                  <a:srgbClr val="0070C0"/>
                </a:solidFill>
              </a:rPr>
              <a:t>Quale responsabilità assume chi acquista prodotti fitosanitari molto tossici, tossici e nocivi?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nessuna responsabilità se il prodotto viene impiegato da parenti od altri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è responsabile solamente se il prodotto viene impiegato da persone minorenni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responsabilità diretta di una idonea conservazione e di impiego corretto del prodotto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85720" y="3357562"/>
            <a:ext cx="82153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58. </a:t>
            </a:r>
            <a:r>
              <a:rPr lang="it-IT" sz="2400" b="1" dirty="0" smtClean="0">
                <a:solidFill>
                  <a:srgbClr val="0070C0"/>
                </a:solidFill>
              </a:rPr>
              <a:t>Il patentino può essere lasciato in deposito presso il rivenditore?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 se gli acquisti vengono eseguiti sempre nella medesima rivendita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no, in quanto il patentino è un documento personale necessario al trasporto, alla detenzione oltreché all’acquisto dei prodotti fitosanitari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sì, fino a quando il patentino non è scaduto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282" y="285728"/>
            <a:ext cx="8572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59. </a:t>
            </a:r>
            <a:r>
              <a:rPr lang="it-IT" sz="2400" b="1" dirty="0" smtClean="0">
                <a:solidFill>
                  <a:srgbClr val="0070C0"/>
                </a:solidFill>
              </a:rPr>
              <a:t>Il titolare del patentino può rivendere o regalare ad altre persone prodotti fitosanitari molto tossici, </a:t>
            </a:r>
            <a:r>
              <a:rPr lang="it-IT" sz="2400" b="1" dirty="0" err="1" smtClean="0">
                <a:solidFill>
                  <a:srgbClr val="0070C0"/>
                </a:solidFill>
              </a:rPr>
              <a:t>tossici</a:t>
            </a:r>
            <a:r>
              <a:rPr lang="it-IT" sz="2400" b="1" dirty="0" smtClean="0">
                <a:solidFill>
                  <a:srgbClr val="0070C0"/>
                </a:solidFill>
              </a:rPr>
              <a:t> e nocivi?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 ma solamente se è certo che il loro impiego</a:t>
            </a:r>
          </a:p>
          <a:p>
            <a:r>
              <a:rPr lang="it-IT" sz="2400" dirty="0" smtClean="0"/>
              <a:t>avvenga in modo corretto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no, in nessun caso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sì, se queste persone sono in possesso del patentino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85720" y="3103434"/>
            <a:ext cx="72866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60</a:t>
            </a:r>
            <a:r>
              <a:rPr lang="it-IT" sz="2400" b="1" dirty="0" smtClean="0">
                <a:solidFill>
                  <a:srgbClr val="FF0000"/>
                </a:solidFill>
              </a:rPr>
              <a:t>.</a:t>
            </a:r>
            <a:r>
              <a:rPr lang="it-IT" sz="2400" b="1" dirty="0" smtClean="0">
                <a:solidFill>
                  <a:srgbClr val="0070C0"/>
                </a:solidFill>
              </a:rPr>
              <a:t>Dove  devono essere detenuti i prodotti fitosanitari dall’utilizzatore professionale?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in un locale qualsiasi purché riparato dalla pioggia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in un locale refrigerato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in locali idonei e non adibiti al deposito di generi alimentari e mangimi</a:t>
            </a:r>
            <a:endParaRPr lang="it-IT" sz="2400" dirty="0"/>
          </a:p>
        </p:txBody>
      </p:sp>
      <p:pic>
        <p:nvPicPr>
          <p:cNvPr id="6" name="Picture 2" descr="C:\Users\hp\Desktop\esami patentino barletta ed olivo 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5000636"/>
            <a:ext cx="2428892" cy="16217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71414"/>
            <a:ext cx="83582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61. </a:t>
            </a:r>
            <a:r>
              <a:rPr lang="it-IT" sz="2400" b="1" dirty="0" smtClean="0">
                <a:solidFill>
                  <a:srgbClr val="0070C0"/>
                </a:solidFill>
              </a:rPr>
              <a:t>Come debbono essere conservati i prodotti fitosanitari?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è sufficiente che siano tenuti separati</a:t>
            </a:r>
          </a:p>
          <a:p>
            <a:r>
              <a:rPr lang="it-IT" sz="2400" dirty="0" smtClean="0"/>
              <a:t>da sostanze alimentari o mangimi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in un luogo appartato dell’abitazione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entro locali o armadi areati, chiusi a chiave, su cui deve essere apposto un cartello con un teschio e la scritta “veleno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36512" y="234888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62. </a:t>
            </a:r>
            <a:r>
              <a:rPr lang="it-IT" sz="2400" b="1" dirty="0" smtClean="0">
                <a:solidFill>
                  <a:srgbClr val="0070C0"/>
                </a:solidFill>
              </a:rPr>
              <a:t>Quale deve essere il comportamento nel caso in cui le confezioni</a:t>
            </a:r>
          </a:p>
          <a:p>
            <a:r>
              <a:rPr lang="it-IT" sz="2400" b="1" dirty="0" smtClean="0">
                <a:solidFill>
                  <a:srgbClr val="0070C0"/>
                </a:solidFill>
              </a:rPr>
              <a:t>presenti nel locale adibito a magazzino dei prodotti fitosanitari si rompano e fuoriescano quantità anche minime di prodotto fitosanitario?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lavare la superficie imbrattata con acqua e convogliare il residuo nella fognatura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pulire immediatamente le superfici imbrattate, raccogliere il prodotto, se liquido, con materiale assorbente quale segatura o sabbia per impedire che il prodotto finisca nella fognatura e smaltire il rifiuto secondo le norme vigenti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è sufficiente asciugare la superficie con una spugna o con uno strofinaccio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571480"/>
            <a:ext cx="1214446" cy="1009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857794"/>
            <a:ext cx="86439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63. </a:t>
            </a:r>
            <a:r>
              <a:rPr lang="it-IT" sz="2400" b="1" dirty="0" smtClean="0">
                <a:solidFill>
                  <a:srgbClr val="0070C0"/>
                </a:solidFill>
              </a:rPr>
              <a:t>Quale deve essere il comportamento nel caso in cui si manifestino delle perdite di prodotto fitosanitario al momento del loro trasporto dal rivenditore all’azienda agricola o al momento della loro distribuzione con il mezzo irrorante?</a:t>
            </a:r>
          </a:p>
          <a:p>
            <a:endParaRPr lang="it-IT" sz="2400" b="1" dirty="0" smtClean="0">
              <a:solidFill>
                <a:srgbClr val="0070C0"/>
              </a:solidFill>
            </a:endParaRP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lavare la strada e convogliare il residuo nei fossi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raccogliere personalmente il materiale disperso e riporlo in adeguato contenitore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informare la pubblica autorità sanitaria e ambientale e comunque adoperarsi per evitare ulteriori danni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0522" y="751344"/>
            <a:ext cx="86439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64. </a:t>
            </a:r>
            <a:r>
              <a:rPr lang="it-IT" sz="2400" b="1" dirty="0" smtClean="0">
                <a:solidFill>
                  <a:srgbClr val="0070C0"/>
                </a:solidFill>
              </a:rPr>
              <a:t>Qualora si verifichino incidenti che possono provocare lo spargimento nell’ambiente di ingenti quantità di prodotti fitosanitari, quali misure è opportuno prendere?</a:t>
            </a:r>
          </a:p>
          <a:p>
            <a:endParaRPr lang="it-IT" sz="2400" b="1" dirty="0" smtClean="0">
              <a:solidFill>
                <a:srgbClr val="0070C0"/>
              </a:solidFill>
            </a:endParaRP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avvertire immediatamente il Dipartimento di Sanità Pubblica dell’Unità Sanitaria Locale o i Vigili del Fuoco, cercando nel frattempo di limitare il più possibile la dispersione del prodotto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evitare che qualsiasi persona entri in contatto con la sostanza</a:t>
            </a:r>
          </a:p>
          <a:p>
            <a:r>
              <a:rPr lang="it-IT" sz="2400" dirty="0" smtClean="0"/>
              <a:t>fuori uscita e disperdere il più possibile il prodotto lontano da luoghi abitati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allontanarsi immediatamente dal luogo dell’incidente ed avvertire quanto prima la Guardia Forestale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00034" y="143414"/>
            <a:ext cx="78581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65. </a:t>
            </a:r>
            <a:r>
              <a:rPr lang="it-IT" sz="2400" b="1" dirty="0" smtClean="0">
                <a:solidFill>
                  <a:srgbClr val="0070C0"/>
                </a:solidFill>
              </a:rPr>
              <a:t>Cos’è il “Registro dei trattamenti con prodotti fitosanitari”?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è un registro dove si annotano le ore di lavoro dedicate ai trattamenti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è un registro richiesto dalla Guardia di Finanza per controllare i rivenditori di sostanze chimiche per trattamenti in agricoltura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è un registro dove vengono annotate tutte le informazioni relative ai trattamenti effettuati durante l’anno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428596" y="3500438"/>
            <a:ext cx="82153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66. </a:t>
            </a:r>
            <a:r>
              <a:rPr lang="it-IT" sz="2400" b="1" dirty="0" smtClean="0">
                <a:solidFill>
                  <a:srgbClr val="0070C0"/>
                </a:solidFill>
              </a:rPr>
              <a:t>È obbligatorio registrare i trattamenti alle colture agricole con prodotti fitosanitari?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 ma solo quando si utilizzano prodotti molto tossici, </a:t>
            </a:r>
            <a:r>
              <a:rPr lang="it-IT" sz="2400" dirty="0" err="1" smtClean="0"/>
              <a:t>tossici</a:t>
            </a:r>
            <a:r>
              <a:rPr lang="it-IT" sz="2400" dirty="0" smtClean="0"/>
              <a:t> o nocivi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sì sempre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no, è obbligatorio solo nel caso in cui il trattamento abbia procurato fastidio a qualcuno</a:t>
            </a:r>
            <a:endParaRPr lang="it-IT" sz="2400" dirty="0"/>
          </a:p>
        </p:txBody>
      </p:sp>
      <p:pic>
        <p:nvPicPr>
          <p:cNvPr id="972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00" y="0"/>
            <a:ext cx="2000232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2876" y="142852"/>
            <a:ext cx="82153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67. </a:t>
            </a:r>
            <a:r>
              <a:rPr lang="it-IT" sz="2400" b="1" dirty="0" smtClean="0">
                <a:solidFill>
                  <a:srgbClr val="0070C0"/>
                </a:solidFill>
              </a:rPr>
              <a:t>Da chi deve essere compilato il registro dei trattamenti?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dall’organizzazione professionale di categoria o dal commercialista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dall’utilizzatore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da chi ha venduto il prodotto utilizzato per il trattamento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71406" y="2138080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68</a:t>
            </a:r>
            <a:r>
              <a:rPr lang="it-IT" sz="2400" b="1" dirty="0" smtClean="0">
                <a:solidFill>
                  <a:srgbClr val="0070C0"/>
                </a:solidFill>
              </a:rPr>
              <a:t>. I prodotti fitosanitari possono essere prodotti e immessi in commercio liberamente o sono soggetti ad autorizzazione?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sono di libera produzione e vendita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sono soggetti ad autorizzazione dell’Unità Sanitaria Locale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sono soggetti ad autorizzazione del Ministero della Salute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71438" y="4180368"/>
            <a:ext cx="89297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69. </a:t>
            </a:r>
            <a:r>
              <a:rPr lang="it-IT" sz="2400" b="1" dirty="0" smtClean="0">
                <a:solidFill>
                  <a:srgbClr val="0070C0"/>
                </a:solidFill>
              </a:rPr>
              <a:t>È possibile impiegare prodotti fitosanitari per scopi diversi da quelli indicati in etichetta?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no, i prodotti fitosanitari vanno usati solamente per le colture sulle quali sono autorizzati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sì, solamente su consiglio del venditore o del tecnico che fornisce l'assistenza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sì, solo se realmente necessario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71414"/>
            <a:ext cx="81439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70. </a:t>
            </a:r>
            <a:r>
              <a:rPr lang="it-IT" sz="2400" b="1" dirty="0" smtClean="0">
                <a:solidFill>
                  <a:srgbClr val="0070C0"/>
                </a:solidFill>
              </a:rPr>
              <a:t>Un prodotto fitosanitario può essere impiegato su qualsiasi coltura?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no, solo per le colture e con le modalità indicate in etichetta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no, solamente in base all’esperienza del venditore</a:t>
            </a:r>
          </a:p>
          <a:p>
            <a:r>
              <a:rPr lang="it-IT" sz="2400" dirty="0" smtClean="0"/>
              <a:t>del prodotto o del tecnico che fornisce l’assistenza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85720" y="2420888"/>
            <a:ext cx="80724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71. </a:t>
            </a:r>
            <a:r>
              <a:rPr lang="it-IT" sz="2400" b="1" dirty="0" smtClean="0">
                <a:solidFill>
                  <a:srgbClr val="0070C0"/>
                </a:solidFill>
              </a:rPr>
              <a:t>Un prodotto </a:t>
            </a:r>
            <a:r>
              <a:rPr lang="it-IT" sz="2400" b="1" dirty="0" err="1" smtClean="0">
                <a:solidFill>
                  <a:srgbClr val="0070C0"/>
                </a:solidFill>
              </a:rPr>
              <a:t>aficida</a:t>
            </a:r>
            <a:r>
              <a:rPr lang="it-IT" sz="2400" b="1" dirty="0" smtClean="0">
                <a:solidFill>
                  <a:srgbClr val="0070C0"/>
                </a:solidFill>
              </a:rPr>
              <a:t>, può essere impiegato su qualsiasi coltura per la lotta contro gli afidi?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sì, in quanto è un prodotto specifico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no, solo per le colture indicate in etichetta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no, solamente in base all’esperienza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214282" y="4490404"/>
            <a:ext cx="8929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72. </a:t>
            </a:r>
            <a:r>
              <a:rPr lang="it-IT" sz="2400" b="1" dirty="0" smtClean="0">
                <a:solidFill>
                  <a:srgbClr val="0070C0"/>
                </a:solidFill>
              </a:rPr>
              <a:t>Gli operatori agricoli possono usare prodotti non registrati o revocati?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sì, purché eseguano le indicazioni di un tecnico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no, mai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sì, solamente se poco tossici e in epoche lontane dalla raccolta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357166"/>
            <a:ext cx="79296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73. </a:t>
            </a:r>
            <a:r>
              <a:rPr lang="it-IT" sz="2400" b="1" dirty="0" smtClean="0">
                <a:solidFill>
                  <a:srgbClr val="0070C0"/>
                </a:solidFill>
              </a:rPr>
              <a:t>È corretto impiegare prodotti fitosanitari a dosi più alte di quelle massime indicate in etichetta?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no, mai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sì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solamente se miscelati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85720" y="2420888"/>
            <a:ext cx="90011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74. </a:t>
            </a:r>
            <a:r>
              <a:rPr lang="it-IT" sz="2400" b="1" dirty="0" smtClean="0">
                <a:solidFill>
                  <a:srgbClr val="0070C0"/>
                </a:solidFill>
              </a:rPr>
              <a:t>I prodotti fitosanitari possono essere impiegati per trattamenti di</a:t>
            </a:r>
          </a:p>
          <a:p>
            <a:r>
              <a:rPr lang="it-IT" sz="2400" b="1" dirty="0" smtClean="0">
                <a:solidFill>
                  <a:srgbClr val="0070C0"/>
                </a:solidFill>
              </a:rPr>
              <a:t>aree non agricole?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sì, sempre purché si rispetti il tempo di carenza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solo quando è specificatamente indicato in etichetta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323528" y="4500570"/>
            <a:ext cx="76438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75. </a:t>
            </a:r>
            <a:r>
              <a:rPr lang="it-IT" sz="2400" b="1" dirty="0" smtClean="0">
                <a:solidFill>
                  <a:srgbClr val="0070C0"/>
                </a:solidFill>
              </a:rPr>
              <a:t>Quando si effettuano trattamenti, è opportuno: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scaricare la soluzione avanzata nel più vicino fossato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preparare una quantità di miscela irrorante effettivamente necessaria per il trattamento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distribuire la soluzione rimasta in un’altra coltura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282" y="357166"/>
            <a:ext cx="8286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76. </a:t>
            </a:r>
            <a:r>
              <a:rPr lang="it-IT" sz="2400" b="1" dirty="0" smtClean="0">
                <a:solidFill>
                  <a:srgbClr val="0070C0"/>
                </a:solidFill>
              </a:rPr>
              <a:t>È permesso prelevare acqua dai fossi o dai canali direttamente con mezzi irroranti?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sì purché si lavi prima dell’uso il tubo aspirante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>
                <a:solidFill>
                  <a:srgbClr val="FFC000"/>
                </a:solidFill>
              </a:rPr>
              <a:t> </a:t>
            </a:r>
            <a:r>
              <a:rPr lang="it-IT" sz="2400" dirty="0" smtClean="0"/>
              <a:t>sì ma solo con mezzi aspiranti separati ed autonomi dall’attrezzatura irrorante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14282" y="3166118"/>
            <a:ext cx="6643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77. </a:t>
            </a:r>
            <a:r>
              <a:rPr lang="it-IT" sz="2400" b="1" dirty="0" smtClean="0">
                <a:solidFill>
                  <a:srgbClr val="0070C0"/>
                </a:solidFill>
              </a:rPr>
              <a:t>La tracimazione della miscela dall’attrezzatura è da evitare?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no, purché il prodotto così perduto non inquini i corsi d’acqua circostanti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sì sempre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no, se si tratta di prodotti poco tossici</a:t>
            </a:r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3869344"/>
            <a:ext cx="2571736" cy="298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179840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78. </a:t>
            </a:r>
            <a:r>
              <a:rPr lang="it-IT" sz="2400" b="1" dirty="0" smtClean="0">
                <a:solidFill>
                  <a:srgbClr val="0070C0"/>
                </a:solidFill>
              </a:rPr>
              <a:t>Per evitare danni alle api, è sufficiente allontanare gli alveari dal frutteto da trattare?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 ma di almeno 500 metri dall’area interessata al trattamento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no, bisogna anche evitare di trattare nei periodi di fioritura e </a:t>
            </a:r>
            <a:r>
              <a:rPr lang="it-IT" sz="2400" dirty="0" err="1" smtClean="0"/>
              <a:t>sfalciare</a:t>
            </a:r>
            <a:r>
              <a:rPr lang="it-IT" sz="2400" dirty="0" smtClean="0"/>
              <a:t> le erbe sottostanti se in fioritura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sì se non sono in periodo riproduttivo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428596" y="3094680"/>
            <a:ext cx="80010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79. </a:t>
            </a:r>
            <a:r>
              <a:rPr lang="it-IT" sz="2400" b="1" dirty="0" smtClean="0">
                <a:solidFill>
                  <a:srgbClr val="0070C0"/>
                </a:solidFill>
              </a:rPr>
              <a:t>Sono consentiti i trattamenti insetticidi, acaricidi o con altri prodotti tossici per le api durante il periodo della fioritura?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sì su tutte le colture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sì con esclusione dei frutteti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no, in nessun caso per non danneggiare gli insetti impollinatori</a:t>
            </a:r>
            <a:endParaRPr lang="it-IT" sz="2400" dirty="0"/>
          </a:p>
        </p:txBody>
      </p:sp>
      <p:pic>
        <p:nvPicPr>
          <p:cNvPr id="20481" name="Picture 1" descr="C:\Users\hp\Pictures\immagini varie da internet\APE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34" y="2141254"/>
            <a:ext cx="1428760" cy="1073431"/>
          </a:xfrm>
          <a:prstGeom prst="rect">
            <a:avLst/>
          </a:prstGeom>
          <a:noFill/>
        </p:spPr>
      </p:pic>
      <p:pic>
        <p:nvPicPr>
          <p:cNvPr id="20482" name="Picture 2" descr="C:\Users\hp\Pictures\immagini varie da internet\meleto_inerbito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5304247"/>
            <a:ext cx="2071670" cy="1553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285728"/>
            <a:ext cx="87868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80. </a:t>
            </a:r>
            <a:r>
              <a:rPr lang="it-IT" sz="2400" b="1" dirty="0" smtClean="0">
                <a:solidFill>
                  <a:srgbClr val="0070C0"/>
                </a:solidFill>
              </a:rPr>
              <a:t>Esiste un divieto legale d’impiego dei prodotti fitosanitari in aree di rispetto intorno a pozzi o sorgenti di acque destinate al consumo umano?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sì, entro un raggio di 200 metri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sì, entro un raggio di 50 metri, salvo deroghe specifiche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357190" y="3108798"/>
            <a:ext cx="864396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81. </a:t>
            </a:r>
            <a:r>
              <a:rPr lang="it-IT" sz="2400" b="1" dirty="0" smtClean="0">
                <a:solidFill>
                  <a:srgbClr val="0070C0"/>
                </a:solidFill>
              </a:rPr>
              <a:t>Quali precauzioni è d’obbligo adottare trattando in prossimità di strade, corsi d’acqua e colture confinanti?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nessuna precauzione se il prodotto fitosanitario non è molto tossico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tutte le precauzioni affinché la nube irrorante non fuoriesca dall’appezzamento irrorato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nessuna precauzione in assenza di vento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71344" y="188640"/>
            <a:ext cx="80010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82. </a:t>
            </a:r>
            <a:r>
              <a:rPr lang="it-IT" sz="2400" b="1" dirty="0" smtClean="0">
                <a:solidFill>
                  <a:srgbClr val="0070C0"/>
                </a:solidFill>
              </a:rPr>
              <a:t>Come è opportuno segnalare un campo trattato con prodotti fitosanitari?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recintando adeguatamente tutti i campi trattati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appendendo agli alberi i contenitori dei prodotti fitosanitari utilizzati </a:t>
            </a:r>
            <a:endParaRPr lang="it-IT" sz="2400" b="1" dirty="0" smtClean="0"/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applicando cartelli in numero sufficiente, con avvertimenti idonei ai margini delle colture trattate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51520" y="3775680"/>
            <a:ext cx="82868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83. </a:t>
            </a:r>
            <a:r>
              <a:rPr lang="it-IT" sz="2400" b="1" dirty="0" smtClean="0">
                <a:solidFill>
                  <a:srgbClr val="0070C0"/>
                </a:solidFill>
              </a:rPr>
              <a:t>In caso si riscontri una minore efficacia del trattamento, cosa è opportuno fare?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smtClean="0"/>
              <a:t>aumentare la dose del prodotto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sostituire il prodotto impiegato con uno più tossico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consultare un tecnico specializzato ed eventualmente sostituire il prodotto con un altro, registrato per la coltura e la malattia da combattere</a:t>
            </a:r>
            <a:endParaRPr lang="it-IT" sz="24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50" y="2419854"/>
            <a:ext cx="1785950" cy="144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428604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84. </a:t>
            </a:r>
            <a:r>
              <a:rPr lang="it-IT" sz="2400" b="1" dirty="0" smtClean="0">
                <a:solidFill>
                  <a:srgbClr val="0070C0"/>
                </a:solidFill>
              </a:rPr>
              <a:t>La taratura e la manutenzione delle macchine irroratrici sono</a:t>
            </a:r>
          </a:p>
          <a:p>
            <a:r>
              <a:rPr lang="it-IT" sz="2400" b="1" dirty="0" smtClean="0">
                <a:solidFill>
                  <a:srgbClr val="0070C0"/>
                </a:solidFill>
              </a:rPr>
              <a:t>necessarie per: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fare meno trattamenti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ridurre i tempi necessari per i trattamenti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ridurre le perdite di prodotti fitosanitari nell’ambiente e migliorare l’efficacia del trattamento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395536" y="4121072"/>
            <a:ext cx="75724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85. </a:t>
            </a:r>
            <a:r>
              <a:rPr lang="it-IT" sz="2400" b="1" dirty="0" smtClean="0">
                <a:solidFill>
                  <a:srgbClr val="0070C0"/>
                </a:solidFill>
              </a:rPr>
              <a:t>È necessaria la manutenzione ordinaria alle macchine utilizzate per i trattamenti?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solo un lavaggio manuale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sì controllando ugelli, raccordi e tubi, rubinetti e manometri</a:t>
            </a:r>
            <a:endParaRPr lang="it-IT" sz="2400" dirty="0"/>
          </a:p>
        </p:txBody>
      </p:sp>
      <p:pic>
        <p:nvPicPr>
          <p:cNvPr id="890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285992"/>
            <a:ext cx="2214578" cy="181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8596" y="214290"/>
            <a:ext cx="8358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86. </a:t>
            </a:r>
            <a:r>
              <a:rPr lang="it-IT" sz="2400" b="1" dirty="0" smtClean="0">
                <a:solidFill>
                  <a:srgbClr val="0070C0"/>
                </a:solidFill>
              </a:rPr>
              <a:t>L’impiego dei prodotti fitosanitari può causare danni all’ambiente?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no, se il prodotto non è molto tossico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>
                <a:solidFill>
                  <a:srgbClr val="C00000"/>
                </a:solidFill>
              </a:rPr>
              <a:t> </a:t>
            </a:r>
            <a:r>
              <a:rPr lang="it-IT" sz="2400" dirty="0" smtClean="0"/>
              <a:t>sì possono contaminare il suolo, l’aria, le acque superficiali e sotterranee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no, mai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357158" y="2692312"/>
            <a:ext cx="84296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87. </a:t>
            </a:r>
            <a:r>
              <a:rPr lang="it-IT" sz="2400" b="1" dirty="0" smtClean="0">
                <a:solidFill>
                  <a:srgbClr val="0070C0"/>
                </a:solidFill>
              </a:rPr>
              <a:t>Cosa può succedere se vengono irrorati con prodotti fitosanitari canali di irrigazione, corsi d’acqua o aree circostanti a pozzi?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nulla, se il prodotto non è tossico o molto tossico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nulla, se i prodotti usati non sono diserbanti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possono manifestarsi effetti dannosi agli animali, all’uomo e all’ambiente</a:t>
            </a:r>
          </a:p>
          <a:p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90" y="285728"/>
            <a:ext cx="83582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88. </a:t>
            </a:r>
            <a:r>
              <a:rPr lang="it-IT" sz="2400" b="1" dirty="0" smtClean="0">
                <a:solidFill>
                  <a:srgbClr val="0070C0"/>
                </a:solidFill>
              </a:rPr>
              <a:t>Come devono essere gestiti i contenitori di prodotti fitosanitari non bonificati?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smtClean="0"/>
              <a:t>immessi nei cassonetti dei rifiuti urbani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conferiti a trasportatori iscritti all’Albo gestori rifiuti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sotterrati in luoghi isolati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384518" y="2210088"/>
            <a:ext cx="76438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89. </a:t>
            </a:r>
            <a:r>
              <a:rPr lang="it-IT" sz="2400" b="1" dirty="0" smtClean="0">
                <a:solidFill>
                  <a:srgbClr val="0070C0"/>
                </a:solidFill>
              </a:rPr>
              <a:t>I prodotti fitosanitari non più utilizzabili come devono essere smaltiti?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sotterrandoli in un luogo lontano da abitazioni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conferendoli a trasportatori iscritti all’Albo gestori rifiuti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riversandoli nel corso d’acqua più vicino</a:t>
            </a:r>
            <a:endParaRPr lang="it-IT" sz="2400" dirty="0"/>
          </a:p>
        </p:txBody>
      </p:sp>
      <p:sp>
        <p:nvSpPr>
          <p:cNvPr id="5" name="Rettangolo 4"/>
          <p:cNvSpPr/>
          <p:nvPr/>
        </p:nvSpPr>
        <p:spPr>
          <a:xfrm>
            <a:off x="357158" y="4143380"/>
            <a:ext cx="84296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90. </a:t>
            </a:r>
            <a:r>
              <a:rPr lang="it-IT" sz="2400" b="1" dirty="0" smtClean="0">
                <a:solidFill>
                  <a:srgbClr val="0070C0"/>
                </a:solidFill>
              </a:rPr>
              <a:t>Cosa occorre fare dell’acqua di lavaggio derivante dalla bonifica dei contenitori vuoti di prodotti fitosanitari?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deve essere scaricata per terra, avendo cura</a:t>
            </a:r>
          </a:p>
          <a:p>
            <a:r>
              <a:rPr lang="it-IT" sz="2400" dirty="0" smtClean="0"/>
              <a:t>di non bagnarsi con eventuali schizzi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deve essere versata nella miscela preparata per effettuare il trattamento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è possibile scaricarla in fognatura</a:t>
            </a:r>
            <a:endParaRPr lang="it-IT" sz="2400" dirty="0"/>
          </a:p>
        </p:txBody>
      </p:sp>
      <p:pic>
        <p:nvPicPr>
          <p:cNvPr id="870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642918"/>
            <a:ext cx="1428760" cy="117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/>
      <p:bldP spid="4" grpId="0" build="allAtOnce"/>
      <p:bldP spid="5" grpId="0" build="allAtOnce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314" y="214290"/>
            <a:ext cx="8929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91. </a:t>
            </a:r>
            <a:r>
              <a:rPr lang="it-IT" sz="2400" b="1" dirty="0" smtClean="0">
                <a:solidFill>
                  <a:srgbClr val="0070C0"/>
                </a:solidFill>
              </a:rPr>
              <a:t>Gli imballaggi dei prodotti fitosanitari possono essere utilizzati per altri scopi?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sì solo quelli dei prodotti meno pericolosi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no, mai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sì purché non siano adibiti a contenere sostanze alimentari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42212" y="2276872"/>
            <a:ext cx="78581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92. </a:t>
            </a:r>
            <a:r>
              <a:rPr lang="it-IT" sz="2400" b="1" dirty="0" smtClean="0">
                <a:solidFill>
                  <a:srgbClr val="0070C0"/>
                </a:solidFill>
              </a:rPr>
              <a:t>È consentito abbandonare o disperdere i contenitori vuoti di prodotti fitosanitari?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no, in nessun caso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sì ma solo in attesa di interrarli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sì purché lontano da sorgenti o corsi d’acqua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242782" y="4365104"/>
            <a:ext cx="79296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93. </a:t>
            </a:r>
            <a:r>
              <a:rPr lang="it-IT" sz="2400" b="1" dirty="0" smtClean="0">
                <a:solidFill>
                  <a:srgbClr val="0070C0"/>
                </a:solidFill>
              </a:rPr>
              <a:t>I contenitori usati dei prodotti fitosanitari possono essere immessi nei cassonetti dei rifiuti urbani?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solo nei Comuni dove sono presenti gli inceneritori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00034" y="714356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94. </a:t>
            </a:r>
            <a:r>
              <a:rPr lang="it-IT" sz="2400" b="1" dirty="0" smtClean="0">
                <a:solidFill>
                  <a:srgbClr val="0070C0"/>
                </a:solidFill>
              </a:rPr>
              <a:t>Quali rischi possono provenire dai contenitori vuoti dei prodotti fitosanitari?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nessuno, se il contenitore è di materiale non infiammabile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intossicazioni a chi ne viene in contatto ed inquinamento delle acque e del suolo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solo un deturpamento del paesaggio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428596" y="3335254"/>
            <a:ext cx="81439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95. </a:t>
            </a:r>
            <a:r>
              <a:rPr lang="it-IT" sz="2400" b="1" dirty="0" smtClean="0">
                <a:solidFill>
                  <a:srgbClr val="0070C0"/>
                </a:solidFill>
              </a:rPr>
              <a:t>I contenitori dei prodotti fitosanitari dopo l’uso debbono essere....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puliti e riutilizzati per altri scopi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sotterrati in luogo lontano dall’abitazione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bonificati e custoditi in luogo non accessibile ai non addetti ai lavori,in attesa di essere conferiti per il loro smaltimento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167698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96. </a:t>
            </a:r>
            <a:r>
              <a:rPr lang="it-IT" sz="2400" b="1" dirty="0" smtClean="0">
                <a:solidFill>
                  <a:srgbClr val="0070C0"/>
                </a:solidFill>
              </a:rPr>
              <a:t>Quale tra quelli elencati è un corretto modo di bonificare i contenitori vuoti dei prodotti fitosanitari?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almeno tre risciacqui consecutivi con acqua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svuotare accuratamente il contenitore versando tutto il prodotto fitosanitario nel mezzo irrorante ed avvitare bene il tappo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almeno un risciacquo con acqua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357158" y="2830284"/>
            <a:ext cx="84296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97. </a:t>
            </a:r>
            <a:r>
              <a:rPr lang="it-IT" sz="2400" b="1" dirty="0" smtClean="0">
                <a:solidFill>
                  <a:srgbClr val="0070C0"/>
                </a:solidFill>
              </a:rPr>
              <a:t>Cosa occorre fare dei recipienti vuoti dei prodotti fitosanitari?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buttarli nelle immondizie avvisando l’azienda municipale dell’igiene urbana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distruggerli, bruciandoli o interrandoli, e darne comunicazione</a:t>
            </a:r>
          </a:p>
          <a:p>
            <a:r>
              <a:rPr lang="it-IT" sz="2400" dirty="0" smtClean="0"/>
              <a:t>all’Unità Sanitaria Locale e all’ARPA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bonificarli e conferirli alle stazioni ecologiche appositamente attrezzate</a:t>
            </a:r>
            <a:endParaRPr lang="it-IT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5403238"/>
            <a:ext cx="1428760" cy="131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5500702"/>
            <a:ext cx="1428760" cy="117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2844" y="285728"/>
            <a:ext cx="87868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98. </a:t>
            </a:r>
            <a:r>
              <a:rPr lang="it-IT" sz="2400" b="1" dirty="0" smtClean="0">
                <a:solidFill>
                  <a:srgbClr val="0070C0"/>
                </a:solidFill>
              </a:rPr>
              <a:t>Non rispettando le norme precauzionali per l’uso dei prodotti</a:t>
            </a:r>
          </a:p>
          <a:p>
            <a:r>
              <a:rPr lang="it-IT" sz="2400" b="1" dirty="0" smtClean="0">
                <a:solidFill>
                  <a:srgbClr val="0070C0"/>
                </a:solidFill>
              </a:rPr>
              <a:t>fitosanitari a quale rischio si sottopone l’operatore?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 </a:t>
            </a:r>
            <a:r>
              <a:rPr lang="it-IT" sz="2400" dirty="0" smtClean="0"/>
              <a:t>solo intossicazione acuta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intossicazione acuta, cronica ed allo sviluppo di malattie allergiche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solo intossicazione cronica ed allo sviluppo di malattie allergiche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179512" y="2348880"/>
            <a:ext cx="8429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99. </a:t>
            </a:r>
            <a:r>
              <a:rPr lang="it-IT" sz="2400" b="1" dirty="0" smtClean="0">
                <a:solidFill>
                  <a:srgbClr val="0070C0"/>
                </a:solidFill>
              </a:rPr>
              <a:t>Attraverso quali vie può avvenire una intossicazione acuta?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solamente per ingestione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solamente per contatto</a:t>
            </a:r>
            <a:endParaRPr lang="it-IT" sz="2400" b="1" dirty="0" smtClean="0"/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per contatto, per ingestione e attraverso l’apparato respiratorio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179512" y="4000996"/>
            <a:ext cx="86439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100. </a:t>
            </a:r>
            <a:r>
              <a:rPr lang="it-IT" sz="2400" b="1" dirty="0" smtClean="0">
                <a:solidFill>
                  <a:srgbClr val="0070C0"/>
                </a:solidFill>
              </a:rPr>
              <a:t>All’insorgere di un malessere che si ritiene collegato con l’impiego dei prodotti fitosanitari, come è opportuno comportarsi?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bere del latte e distendersi per qualche ora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provocare il vomito e mettersi a riposo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rivolgersi al pronto soccorso mostrando le etichette dei prodotti utilizzati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142852"/>
            <a:ext cx="86439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101. </a:t>
            </a:r>
            <a:r>
              <a:rPr lang="it-IT" sz="2400" b="1" dirty="0" smtClean="0">
                <a:solidFill>
                  <a:srgbClr val="0070C0"/>
                </a:solidFill>
              </a:rPr>
              <a:t>Nel caso di intossicazione acuta da prodotti fitosanitari, quali</a:t>
            </a:r>
          </a:p>
          <a:p>
            <a:r>
              <a:rPr lang="it-IT" sz="2400" b="1" dirty="0" smtClean="0">
                <a:solidFill>
                  <a:srgbClr val="0070C0"/>
                </a:solidFill>
              </a:rPr>
              <a:t>provvedimenti immediati occorre adottare?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lavare l’intossicato con acqua e somministrare una bevanda calda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mettere a letto il soggetto e chiamare il medico curante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trasportare il soggetto lontano dalla fonte di contaminazione, spogliarlo e lavarlo con acqua; non somministrare alcuna bevanda e portare il soggetto in ospedale consegnando l’etichetta del prodotto che ha causato l’intossicazione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357158" y="3573016"/>
            <a:ext cx="85011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102. </a:t>
            </a:r>
            <a:r>
              <a:rPr lang="it-IT" sz="2400" b="1" dirty="0" smtClean="0">
                <a:solidFill>
                  <a:srgbClr val="0070C0"/>
                </a:solidFill>
              </a:rPr>
              <a:t>Cosa si deve fare nel caso che il prodotto vada a contatto con gli occhi?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sciacquarli con acqua per 10 - 15 minuti e recarsi al pronto soccorso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mettere il collirio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tenere gli occhi chiusi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214290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103. </a:t>
            </a:r>
            <a:r>
              <a:rPr lang="it-IT" sz="2400" b="1" dirty="0" smtClean="0">
                <a:solidFill>
                  <a:srgbClr val="0070C0"/>
                </a:solidFill>
              </a:rPr>
              <a:t>Quali rischi può comportare l’ingestione di alcolici durante i</a:t>
            </a:r>
          </a:p>
          <a:p>
            <a:r>
              <a:rPr lang="it-IT" sz="2400" b="1" dirty="0" smtClean="0">
                <a:solidFill>
                  <a:srgbClr val="0070C0"/>
                </a:solidFill>
              </a:rPr>
              <a:t>trattamenti con prodotti fitosanitari?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nessun rischio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interazione tossica con l’alcool etilico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disturbi gastroenterici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357158" y="2620874"/>
            <a:ext cx="85010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104</a:t>
            </a:r>
            <a:r>
              <a:rPr lang="it-IT" sz="2400" b="1" dirty="0" smtClean="0">
                <a:solidFill>
                  <a:srgbClr val="0070C0"/>
                </a:solidFill>
              </a:rPr>
              <a:t>. Quando viene prescritto l’impiego di mezzi di protezione individuali,questi devono essere indossati...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solamente se si esegue il trattamento in una giornata ventosa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solamente se non procura disagi personali nell’effettuazione del trattamento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sempre, nelle fasi di manipolazione e durante il trattamento</a:t>
            </a:r>
            <a:endParaRPr lang="it-IT" sz="2400" dirty="0"/>
          </a:p>
        </p:txBody>
      </p:sp>
      <p:pic>
        <p:nvPicPr>
          <p:cNvPr id="808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785794"/>
            <a:ext cx="1357322" cy="180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919182"/>
            <a:ext cx="2143140" cy="1757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8596" y="142852"/>
            <a:ext cx="81439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105. </a:t>
            </a:r>
            <a:r>
              <a:rPr lang="it-IT" sz="2400" b="1" dirty="0" smtClean="0">
                <a:solidFill>
                  <a:srgbClr val="0070C0"/>
                </a:solidFill>
              </a:rPr>
              <a:t>Come deve essere la tuta protettiva degli addetti ai trattamenti?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di fattura comune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di qualsiasi tipo, purché pulita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possedere la marcatura e la dichiarazione di conformità CE e la nota informativa scritta che indichi che è in grado di proteggere in caso di contatto con prodotti fitosanitari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462796" y="3040749"/>
            <a:ext cx="84296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106</a:t>
            </a:r>
            <a:r>
              <a:rPr lang="it-IT" sz="2400" b="1" dirty="0" smtClean="0">
                <a:solidFill>
                  <a:srgbClr val="0070C0"/>
                </a:solidFill>
              </a:rPr>
              <a:t>. </a:t>
            </a:r>
            <a:r>
              <a:rPr lang="it-IT" sz="2400" b="1" smtClean="0">
                <a:solidFill>
                  <a:srgbClr val="0070C0"/>
                </a:solidFill>
              </a:rPr>
              <a:t>Che manutenzione </a:t>
            </a:r>
            <a:r>
              <a:rPr lang="it-IT" sz="2400" b="1" dirty="0" smtClean="0">
                <a:solidFill>
                  <a:srgbClr val="0070C0"/>
                </a:solidFill>
              </a:rPr>
              <a:t>richiede la maschera che viene usata durante il trattamento?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lavarla dopo l’uso, separando il filtro che va sostituito frequentemente, seguendo le indicazioni del costruttore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revisionarla almeno una volta all’anno presso il rivenditore autorizzato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lavarla con acqua e sapone dopo l’uso</a:t>
            </a:r>
            <a:endParaRPr lang="it-IT" sz="2400" dirty="0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01618" y="14644766"/>
            <a:ext cx="16783027" cy="12587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31896" y="18555996"/>
            <a:ext cx="2614457" cy="196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482186"/>
            <a:ext cx="1571636" cy="116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8628" y="214290"/>
            <a:ext cx="77152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107. </a:t>
            </a:r>
            <a:r>
              <a:rPr lang="it-IT" sz="2400" b="1" dirty="0" smtClean="0">
                <a:solidFill>
                  <a:srgbClr val="0070C0"/>
                </a:solidFill>
              </a:rPr>
              <a:t>Per proteggere le mani durante l’impiego dei prodotti fitosanitari è  opportuno utilizzare guanti in: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pelle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tessuto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gomma impermeabile marcati CE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428596" y="2525152"/>
            <a:ext cx="8286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108. </a:t>
            </a:r>
            <a:r>
              <a:rPr lang="it-IT" sz="2400" b="1" dirty="0" smtClean="0">
                <a:solidFill>
                  <a:srgbClr val="0070C0"/>
                </a:solidFill>
              </a:rPr>
              <a:t>Nel togliersi i guanti dopo le lavorazioni con prodotti fitosanitari è  opportuno</a:t>
            </a:r>
            <a:r>
              <a:rPr lang="it-IT" sz="2400" b="1" dirty="0" smtClean="0"/>
              <a:t>: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sfilarseli uno alla volta aiutandosi con la mano restata libera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sfilarseli rapidamente uno alla volta rovesciandoli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sfilarseli contemporaneamente a poco a poco aiutandosi ogni volta con la mano più protetta</a:t>
            </a:r>
            <a:endParaRPr lang="it-IT" sz="2400" dirty="0"/>
          </a:p>
        </p:txBody>
      </p:sp>
      <p:pic>
        <p:nvPicPr>
          <p:cNvPr id="788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642918"/>
            <a:ext cx="278605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7" y="4750603"/>
            <a:ext cx="2428892" cy="182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285728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109. </a:t>
            </a:r>
            <a:r>
              <a:rPr lang="it-IT" sz="2400" b="1" dirty="0" smtClean="0">
                <a:solidFill>
                  <a:srgbClr val="0070C0"/>
                </a:solidFill>
              </a:rPr>
              <a:t>Con quali colori è contrassegnato un filtro combinato per polveri e vapori organici?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grigio-bianco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bianco-marrone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</a:t>
            </a:r>
            <a:r>
              <a:rPr lang="it-IT" sz="2400" dirty="0" err="1" smtClean="0"/>
              <a:t>marrone-grigio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85720" y="2285992"/>
            <a:ext cx="65722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110. </a:t>
            </a:r>
            <a:r>
              <a:rPr lang="it-IT" sz="2400" b="1" dirty="0" smtClean="0">
                <a:solidFill>
                  <a:srgbClr val="0070C0"/>
                </a:solidFill>
              </a:rPr>
              <a:t>Come si conservano la maschera ed il filtro?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appesi, in luogo fresco e riparato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lontano dalla portata dei bambini</a:t>
            </a:r>
            <a:endParaRPr lang="it-IT" sz="2400" b="1" dirty="0" smtClean="0"/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puliti, ed al riparo dalla polvere e dall’umidità</a:t>
            </a:r>
          </a:p>
          <a:p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428596" y="4040881"/>
            <a:ext cx="80010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111. </a:t>
            </a:r>
            <a:r>
              <a:rPr lang="it-IT" sz="2400" b="1" dirty="0" smtClean="0">
                <a:solidFill>
                  <a:srgbClr val="0070C0"/>
                </a:solidFill>
              </a:rPr>
              <a:t>Come si deve comportare l’operatore al termine del trattamento?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lavarsi le mani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nessuna precauzione perché al termine dei trattamenti</a:t>
            </a:r>
          </a:p>
          <a:p>
            <a:r>
              <a:rPr lang="it-IT" sz="2400" dirty="0" smtClean="0"/>
              <a:t>non si corre più alcun pericolo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spogliarsi e lavarsi abbondantemente con acqua e sapone</a:t>
            </a:r>
          </a:p>
          <a:p>
            <a:endParaRPr lang="it-IT" sz="2400" dirty="0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75628" y="18645294"/>
            <a:ext cx="3328871" cy="2496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928670"/>
            <a:ext cx="161926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2643182"/>
            <a:ext cx="1582176" cy="1186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79512" y="260648"/>
            <a:ext cx="83582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112. </a:t>
            </a:r>
            <a:r>
              <a:rPr lang="it-IT" sz="2400" b="1" dirty="0" smtClean="0">
                <a:solidFill>
                  <a:srgbClr val="0070C0"/>
                </a:solidFill>
              </a:rPr>
              <a:t>Al termine dei trattamenti cosa occorre fare prima di mangiare, bere,fumare o compiere atti fisiologici?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non occorre adottare alcuna precauzione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riposare per alcune ore e non affaticare l’organismo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togliersi gli indumenti protettivi e lavarsi accuratamente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179512" y="2636912"/>
            <a:ext cx="80010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113. </a:t>
            </a:r>
            <a:r>
              <a:rPr lang="it-IT" sz="2400" b="1" dirty="0" smtClean="0">
                <a:solidFill>
                  <a:srgbClr val="0070C0"/>
                </a:solidFill>
              </a:rPr>
              <a:t>Soffiare dentro gli ugelli di distribuzione otturati, è corretto?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no, in nessun caso, per il grave rischio di intossicazione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>
                <a:solidFill>
                  <a:srgbClr val="0070C0"/>
                </a:solidFill>
              </a:rPr>
              <a:t> </a:t>
            </a:r>
            <a:r>
              <a:rPr lang="it-IT" sz="2400" dirty="0" smtClean="0"/>
              <a:t>sì ma solo se non si usano prodotti molto tossici, </a:t>
            </a:r>
            <a:r>
              <a:rPr lang="it-IT" sz="2400" dirty="0" err="1" smtClean="0"/>
              <a:t>tossici</a:t>
            </a:r>
            <a:r>
              <a:rPr lang="it-IT" sz="2400" dirty="0" smtClean="0"/>
              <a:t> e nocivi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 </a:t>
            </a:r>
            <a:r>
              <a:rPr lang="it-IT" sz="2400" dirty="0" smtClean="0"/>
              <a:t>sì in quanto è l’unico metodo veloce per eliminare l’otturazione</a:t>
            </a:r>
            <a:endParaRPr lang="it-IT" sz="2400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4714884"/>
            <a:ext cx="2143108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571480"/>
            <a:ext cx="157160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79512" y="116632"/>
            <a:ext cx="82868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114. </a:t>
            </a:r>
            <a:r>
              <a:rPr lang="it-IT" sz="2400" b="1" dirty="0" smtClean="0">
                <a:solidFill>
                  <a:srgbClr val="0070C0"/>
                </a:solidFill>
              </a:rPr>
              <a:t>In caso di giornata ventosa è corretto eseguire il trattamento?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 se questo è veramente necessario, purché si utilizzi la maschera protettiva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no, per il rischio che la nube tossica colpisca l’operatore e si sposti lontano dalla coltura trattata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sì purché si riduca la pressione di esercizio e la velocità di avanzamento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175904" y="3140968"/>
            <a:ext cx="85725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115</a:t>
            </a:r>
            <a:r>
              <a:rPr lang="it-IT" sz="2400" b="1" dirty="0" smtClean="0">
                <a:solidFill>
                  <a:srgbClr val="0070C0"/>
                </a:solidFill>
              </a:rPr>
              <a:t>. Dove è opportuno miscelare i prodotti fitosanitari?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su un tavolo sotto una tettoia nelle vicinanze dell’abitazione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all’aperto, in assenza di vento, nel luogo più vicino possibile al campo da trattare, dotato di acqua pulita per eventuali decontaminazioni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in un locale con porta munita di serratura, separato dall’abitazione</a:t>
            </a:r>
            <a:endParaRPr lang="it-IT" sz="2400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4273822"/>
            <a:ext cx="1500198" cy="2584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2876" y="206525"/>
            <a:ext cx="8858280" cy="1936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116. </a:t>
            </a:r>
            <a:r>
              <a:rPr lang="it-IT" sz="2400" b="1" dirty="0" smtClean="0">
                <a:solidFill>
                  <a:srgbClr val="0070C0"/>
                </a:solidFill>
              </a:rPr>
              <a:t>Se si devono pesare prodotti fitosanitari in polvere </a:t>
            </a:r>
            <a:r>
              <a:rPr lang="it-IT" sz="2400" b="1" dirty="0" smtClean="0"/>
              <a:t>…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è meglio pesarli in un locale chiuso, così non si inquina l’ambiente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pesarli all’aperto, in assenza di vento, cercando di non alzare polvere e di non disperderli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pesarli in un locale chiuso ma lontano dall’abitazione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14282" y="3208908"/>
            <a:ext cx="8358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117. </a:t>
            </a:r>
            <a:r>
              <a:rPr lang="it-IT" sz="2400" b="1" dirty="0" smtClean="0">
                <a:solidFill>
                  <a:srgbClr val="0070C0"/>
                </a:solidFill>
              </a:rPr>
              <a:t>È opportuno che una donna in gestazione o in allattamento collabori ai trattamenti?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sì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</a:t>
            </a:r>
            <a:r>
              <a:rPr lang="it-IT" sz="2400" dirty="0" smtClean="0"/>
              <a:t> sì, se è provvista dei mezzi personali di protezione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no, in nessun caso</a:t>
            </a:r>
          </a:p>
          <a:p>
            <a:endParaRPr lang="it-IT" sz="2400" dirty="0"/>
          </a:p>
        </p:txBody>
      </p:sp>
      <p:pic>
        <p:nvPicPr>
          <p:cNvPr id="6" name="Picture 18" descr="http://www.csa.it/sicuragri/images/Prodotti%20peric/PEST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58" y="1425146"/>
            <a:ext cx="1473486" cy="17878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49052" y="1700808"/>
            <a:ext cx="87154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118. </a:t>
            </a:r>
            <a:r>
              <a:rPr lang="it-IT" sz="2400" b="1" dirty="0" smtClean="0">
                <a:solidFill>
                  <a:srgbClr val="0070C0"/>
                </a:solidFill>
              </a:rPr>
              <a:t>Chi è responsabile di eventuali danni di intossicazione che potrebbero verificarsi in seguito all’uso scorretto dei prodotti fitosanitari molto tossici, tossici e nocivi?</a:t>
            </a:r>
          </a:p>
          <a:p>
            <a:endParaRPr lang="it-IT" sz="2400" b="1" dirty="0" smtClean="0">
              <a:solidFill>
                <a:srgbClr val="0070C0"/>
              </a:solidFill>
            </a:endParaRPr>
          </a:p>
          <a:p>
            <a:r>
              <a:rPr lang="it-IT" sz="2400" dirty="0" smtClean="0">
                <a:solidFill>
                  <a:srgbClr val="FF0000"/>
                </a:solidFill>
              </a:rPr>
              <a:t>a)</a:t>
            </a:r>
            <a:r>
              <a:rPr lang="it-IT" sz="2400" dirty="0" smtClean="0"/>
              <a:t> il titolare del patentino che ha acquistato il prodotto fitosanitario e chi ha effettuato il trattamento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b) </a:t>
            </a:r>
            <a:r>
              <a:rPr lang="it-IT" sz="2400" dirty="0" smtClean="0"/>
              <a:t>chi ha venduto il prodotto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c)</a:t>
            </a:r>
            <a:r>
              <a:rPr lang="it-IT" sz="2400" dirty="0" smtClean="0"/>
              <a:t> solo chi ha effettuato il trattamento</a:t>
            </a:r>
            <a:endParaRPr lang="it-IT" sz="2400" dirty="0"/>
          </a:p>
        </p:txBody>
      </p:sp>
      <p:pic>
        <p:nvPicPr>
          <p:cNvPr id="7270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4000504"/>
            <a:ext cx="2357454" cy="2544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884</TotalTime>
  <Words>5823</Words>
  <Application>Microsoft Office PowerPoint</Application>
  <PresentationFormat>Presentazione su schermo (4:3)</PresentationFormat>
  <Paragraphs>511</Paragraphs>
  <Slides>57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57</vt:i4>
      </vt:variant>
    </vt:vector>
  </HeadingPairs>
  <TitlesOfParts>
    <vt:vector size="58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MANUALE per il corretto impiego dei prodotti fitosanitari</dc:title>
  <dc:creator>hp</dc:creator>
  <cp:lastModifiedBy>hp</cp:lastModifiedBy>
  <cp:revision>99</cp:revision>
  <dcterms:created xsi:type="dcterms:W3CDTF">2011-02-07T07:31:54Z</dcterms:created>
  <dcterms:modified xsi:type="dcterms:W3CDTF">2011-03-12T04:13:25Z</dcterms:modified>
</cp:coreProperties>
</file>